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2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22" r:id="rId29"/>
    <p:sldId id="321" r:id="rId30"/>
    <p:sldId id="282" r:id="rId31"/>
    <p:sldId id="323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24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86"/>
  </p:normalViewPr>
  <p:slideViewPr>
    <p:cSldViewPr snapToGrid="0" snapToObjects="1">
      <p:cViewPr>
        <p:scale>
          <a:sx n="87" d="100"/>
          <a:sy n="87" d="100"/>
        </p:scale>
        <p:origin x="1056" y="10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3CFCB-2735-F84A-8BC6-FFDCCBD88700}" type="datetimeFigureOut">
              <a:rPr lang="pl-PL" smtClean="0"/>
              <a:t>27.11.2025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A8F82-9BCD-B348-96C4-AD03190D28F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04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A8F82-9BCD-B348-96C4-AD03190D28F0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389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5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26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5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5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5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5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6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9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45.pn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4.png"/><Relationship Id="rId2" Type="http://schemas.openxmlformats.org/officeDocument/2006/relationships/image" Target="../media/image2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38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8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47.png"/><Relationship Id="rId2" Type="http://schemas.openxmlformats.org/officeDocument/2006/relationships/image" Target="../media/image2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4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12" Type="http://schemas.openxmlformats.org/officeDocument/2006/relationships/image" Target="../media/image15.svg"/><Relationship Id="rId17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image" Target="../media/image9.svg"/><Relationship Id="rId4" Type="http://schemas.openxmlformats.org/officeDocument/2006/relationships/image" Target="../media/image23.svg"/><Relationship Id="rId9" Type="http://schemas.openxmlformats.org/officeDocument/2006/relationships/image" Target="../media/image8.png"/><Relationship Id="rId14" Type="http://schemas.openxmlformats.org/officeDocument/2006/relationships/image" Target="../media/image4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47.png"/><Relationship Id="rId2" Type="http://schemas.openxmlformats.org/officeDocument/2006/relationships/image" Target="../media/image22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47.png"/><Relationship Id="rId2" Type="http://schemas.openxmlformats.org/officeDocument/2006/relationships/image" Target="../media/image22.png"/><Relationship Id="rId16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9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5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6.svg"/><Relationship Id="rId3" Type="http://schemas.openxmlformats.org/officeDocument/2006/relationships/image" Target="../media/image23.svg"/><Relationship Id="rId7" Type="http://schemas.openxmlformats.org/officeDocument/2006/relationships/image" Target="../media/image7.svg"/><Relationship Id="rId12" Type="http://schemas.openxmlformats.org/officeDocument/2006/relationships/image" Target="../media/image54.png"/><Relationship Id="rId2" Type="http://schemas.openxmlformats.org/officeDocument/2006/relationships/image" Target="../media/image22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1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2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6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7.svg"/><Relationship Id="rId15" Type="http://schemas.openxmlformats.org/officeDocument/2006/relationships/image" Target="../media/image11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svg"/><Relationship Id="rId1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Wideo 6" title="Migająca pomarańczowa i purpurowa siatka">
            <a:hlinkClick r:id="" action="ppaction://media"/>
            <a:extLst>
              <a:ext uri="{FF2B5EF4-FFF2-40B4-BE49-F238E27FC236}">
                <a16:creationId xmlns:a16="http://schemas.microsoft.com/office/drawing/2014/main" id="{A504928F-42CC-321D-A1F2-4D05A112E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Dowolny kształt 12">
            <a:extLst>
              <a:ext uri="{FF2B5EF4-FFF2-40B4-BE49-F238E27FC236}">
                <a16:creationId xmlns:a16="http://schemas.microsoft.com/office/drawing/2014/main" id="{9938E1C6-86F0-2E9D-324B-403ABB02173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sX0" fmla="*/ 912015 w 9144000"/>
              <a:gd name="csY0" fmla="*/ 1957251 h 5143500"/>
              <a:gd name="csX1" fmla="*/ 783772 w 9144000"/>
              <a:gd name="csY1" fmla="*/ 2085494 h 5143500"/>
              <a:gd name="csX2" fmla="*/ 783772 w 9144000"/>
              <a:gd name="csY2" fmla="*/ 2598449 h 5143500"/>
              <a:gd name="csX3" fmla="*/ 912015 w 9144000"/>
              <a:gd name="csY3" fmla="*/ 2726692 h 5143500"/>
              <a:gd name="csX4" fmla="*/ 7970728 w 9144000"/>
              <a:gd name="csY4" fmla="*/ 2726692 h 5143500"/>
              <a:gd name="csX5" fmla="*/ 8098971 w 9144000"/>
              <a:gd name="csY5" fmla="*/ 2598449 h 5143500"/>
              <a:gd name="csX6" fmla="*/ 8098971 w 9144000"/>
              <a:gd name="csY6" fmla="*/ 2085494 h 5143500"/>
              <a:gd name="csX7" fmla="*/ 7970728 w 9144000"/>
              <a:gd name="csY7" fmla="*/ 1957251 h 5143500"/>
              <a:gd name="csX8" fmla="*/ 0 w 9144000"/>
              <a:gd name="csY8" fmla="*/ 0 h 5143500"/>
              <a:gd name="csX9" fmla="*/ 9144000 w 9144000"/>
              <a:gd name="csY9" fmla="*/ 0 h 5143500"/>
              <a:gd name="csX10" fmla="*/ 9144000 w 9144000"/>
              <a:gd name="csY10" fmla="*/ 5143500 h 5143500"/>
              <a:gd name="csX11" fmla="*/ 0 w 9144000"/>
              <a:gd name="csY11" fmla="*/ 5143500 h 51435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9144000" h="5143500">
                <a:moveTo>
                  <a:pt x="912015" y="1957251"/>
                </a:moveTo>
                <a:cubicBezTo>
                  <a:pt x="841188" y="1957251"/>
                  <a:pt x="783772" y="2014667"/>
                  <a:pt x="783772" y="2085494"/>
                </a:cubicBezTo>
                <a:lnTo>
                  <a:pt x="783772" y="2598449"/>
                </a:lnTo>
                <a:cubicBezTo>
                  <a:pt x="783772" y="2669276"/>
                  <a:pt x="841188" y="2726692"/>
                  <a:pt x="912015" y="2726692"/>
                </a:cubicBezTo>
                <a:lnTo>
                  <a:pt x="7970728" y="2726692"/>
                </a:lnTo>
                <a:cubicBezTo>
                  <a:pt x="8041555" y="2726692"/>
                  <a:pt x="8098971" y="2669276"/>
                  <a:pt x="8098971" y="2598449"/>
                </a:cubicBezTo>
                <a:lnTo>
                  <a:pt x="8098971" y="2085494"/>
                </a:lnTo>
                <a:cubicBezTo>
                  <a:pt x="8098971" y="2014667"/>
                  <a:pt x="8041555" y="1957251"/>
                  <a:pt x="7970728" y="1957251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alpha val="60149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8" name="TitleBox">
            <a:extLst>
              <a:ext uri="{FF2B5EF4-FFF2-40B4-BE49-F238E27FC236}">
                <a16:creationId xmlns:a16="http://schemas.microsoft.com/office/drawing/2014/main" id="{A386AFF3-4DC0-D4FD-8136-A715EC2D4DF2}"/>
              </a:ext>
            </a:extLst>
          </p:cNvPr>
          <p:cNvSpPr txBox="1"/>
          <p:nvPr/>
        </p:nvSpPr>
        <p:spPr>
          <a:xfrm>
            <a:off x="1441755" y="1957251"/>
            <a:ext cx="65870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ROTEIN–PROTEIN INTERACTIONS</a:t>
            </a:r>
          </a:p>
        </p:txBody>
      </p:sp>
      <p:pic>
        <p:nvPicPr>
          <p:cNvPr id="10" name="Grafika 9" descr="Magnes z wypełnieniem pełnym">
            <a:extLst>
              <a:ext uri="{FF2B5EF4-FFF2-40B4-BE49-F238E27FC236}">
                <a16:creationId xmlns:a16="http://schemas.microsoft.com/office/drawing/2014/main" id="{73D39FA7-FA91-202F-E06E-4140025E2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772" y="2053499"/>
            <a:ext cx="576943" cy="5769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PECIFICITY VS PROMISCUITY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High-specificity interactions (e.g., antibodies)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Promiscuous hubs interact with many partners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15AC34A-7EEB-1416-01C3-90E96912CE99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360C1C81-56BB-54AC-5149-FF88CDB7E652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F6ADC57-8050-A3E5-A1D1-452034D81D3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yjście z wypełnieniem pełnym">
              <a:extLst>
                <a:ext uri="{FF2B5EF4-FFF2-40B4-BE49-F238E27FC236}">
                  <a16:creationId xmlns:a16="http://schemas.microsoft.com/office/drawing/2014/main" id="{7E0A3A85-9411-315B-9E9F-51A09BD4C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3E99F69D-B961-0971-B6E6-ADA4D9EA67B7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13A80DF-9C7F-1727-AEB0-8CDA923783CB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01937106-9FA2-65F5-585B-A49AE9CD0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AF703AF5-CD55-FE47-3CD9-209485127C96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9D5E85CA-F50A-E17B-A8FE-94A52E51A606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4A5C9986-55BF-A2FF-C5AB-6A46551F0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48276212-D7A7-1642-476B-22BA5AD164B4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2396395F-7C1B-EDB1-CF4C-F4921001AA9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5873212A-39AD-6497-9E86-974010B96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A78B6E6D-98E6-01FE-3F78-EBA6AA70BDFB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8976B83F-CCF3-8F66-DCAF-8F5BC857EEF2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D1532606-AC23-77AD-6541-2106CEA11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E70F6EB-6F3C-D224-2FA5-86272AA29350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E75992D-F829-1B2F-6519-C09CF98A03C0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7ADF4AA6-9B74-553C-BE7A-E82F1587D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E821BA7B-0F90-0D06-4E03-6995464D846C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5DD40DB3-B548-0BCF-8E7A-C3D74B02EB4B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Wejście z wypełnieniem pełnym">
              <a:extLst>
                <a:ext uri="{FF2B5EF4-FFF2-40B4-BE49-F238E27FC236}">
                  <a16:creationId xmlns:a16="http://schemas.microsoft.com/office/drawing/2014/main" id="{18BEEC98-6CE5-95F3-9D50-6F93A822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PIS AS INFORMATION FLOW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📡 Signaling cascades propagate through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Feedback loops create control circuits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41667531-D68C-808C-F806-0307745F0D65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E587FB7-E3D9-4DCC-567C-22A86DA787A7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F84A1F50-0049-6948-0148-EEA71F35D0A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yjście z wypełnieniem pełnym">
              <a:extLst>
                <a:ext uri="{FF2B5EF4-FFF2-40B4-BE49-F238E27FC236}">
                  <a16:creationId xmlns:a16="http://schemas.microsoft.com/office/drawing/2014/main" id="{51014BA7-8D58-C460-DB1B-500306869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2D98450A-6E9A-8E86-6BAC-9F98E85C3EC7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0B63336-26FE-E1DF-0E04-F5DE8ABF6B29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7208A9D9-E438-4AC2-25D0-DEE5DAC53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8C211D8-6F86-9946-54DE-8012F76D84D1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E0A6D931-E86B-07B0-9DC1-F6476BC28B3A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3F171984-2295-69C3-FE8B-5986E3520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A54961C5-3255-C64C-8E1C-3D8A63600F38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00EB2C0B-5B4B-6A3F-E0A1-F5774A7B532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1E816DB9-B244-2C19-F2C7-8F4ED6A63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C478A5C3-74A5-7219-CC29-C2FCF1941EB3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C07CE5BF-8EFA-2259-F8A2-F86CD8CF7E39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A73C6FEE-5A86-351C-787D-141403826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E997BB7-0E18-CC4A-8EDF-7215CC6C5E80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97A407B-1C3F-7368-1F3B-A0A4425EFBFA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68DA22BA-60A4-D045-648D-C8D929B7E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6CDCE0FC-4575-CEB6-0DF9-F1C91095E0D9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99E9A661-BE5F-38CF-C1CF-9B46CDA0885E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Wejście z wypełnieniem pełnym">
              <a:extLst>
                <a:ext uri="{FF2B5EF4-FFF2-40B4-BE49-F238E27FC236}">
                  <a16:creationId xmlns:a16="http://schemas.microsoft.com/office/drawing/2014/main" id="{3F6AE377-0D6C-3B1D-3698-3177A07DF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E</a:t>
            </a:r>
            <a:r>
              <a:rPr sz="3200">
                <a:solidFill>
                  <a:srgbClr val="000000"/>
                </a:solidFill>
              </a:rPr>
              <a:t>XPERIMENTAL DETECTION OVERVIEW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Many complementary techniques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Each captures different interaction types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9016EA0-2A6A-7845-1419-42A0A7AF5393}"/>
              </a:ext>
            </a:extLst>
          </p:cNvPr>
          <p:cNvSpPr/>
          <p:nvPr/>
        </p:nvSpPr>
        <p:spPr>
          <a:xfrm>
            <a:off x="0" y="-51505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129801C4-790F-1C55-61E2-B75391012CFD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C9E2F452-8EDC-1CFE-886E-2BDF3B66DA7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71D2273E-324B-A5A2-8579-73C9241EC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84704E16-39A9-0315-73E3-1BD083087373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F199E12C-E859-B548-3C9B-2D742D4F54A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59572333-5192-FD30-F977-C9008C8D7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E9A25C7B-A219-5BE4-B761-A864D0124E7A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F5D5E8A9-3FFE-00C6-DFB0-D458D05D2DFE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7BF7286F-DE2A-CA1F-5641-608AEFB5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E658195-75D4-66E7-BB21-AEC5588AD2A0}"/>
              </a:ext>
            </a:extLst>
          </p:cNvPr>
          <p:cNvGrpSpPr/>
          <p:nvPr/>
        </p:nvGrpSpPr>
        <p:grpSpPr>
          <a:xfrm>
            <a:off x="100636" y="2265750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57C594C8-535E-4E4B-22F0-9E17E0BC163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2E2C43B1-E2B1-BF37-0076-EF1E1F26D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13D6C14-35F3-6255-AD16-0A3C006BF6FF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9F84211E-1135-A244-8910-53671B924B8A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81C3F6F3-B0E1-8DD2-FA80-70355DD0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653B98E6-C2E2-7856-5EE7-A68BE19C2999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93324FA4-1CC8-DB7B-02BB-1A4C7497FAD9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CB22A6CD-3B81-4FBD-F50F-721E24D04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9E9B6683-D31A-43A3-773C-717122FDDFCA}"/>
              </a:ext>
            </a:extLst>
          </p:cNvPr>
          <p:cNvGrpSpPr/>
          <p:nvPr/>
        </p:nvGrpSpPr>
        <p:grpSpPr>
          <a:xfrm>
            <a:off x="549071" y="824852"/>
            <a:ext cx="612000" cy="616387"/>
            <a:chOff x="111699" y="829239"/>
            <a:chExt cx="612000" cy="616387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FA17BD5F-C27D-9008-28D6-EF520AE2C069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2" name="Grafika 31" descr="Kolba z wypełnieniem pełnym">
              <a:extLst>
                <a:ext uri="{FF2B5EF4-FFF2-40B4-BE49-F238E27FC236}">
                  <a16:creationId xmlns:a16="http://schemas.microsoft.com/office/drawing/2014/main" id="{BD50A0B8-C220-EBBE-0171-5FB5DF1CD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Y</a:t>
            </a:r>
            <a:r>
              <a:rPr sz="3200">
                <a:solidFill>
                  <a:srgbClr val="000000"/>
                </a:solidFill>
              </a:rPr>
              <a:t>EAST TWO-HYBRID</a:t>
            </a:r>
          </a:p>
        </p:txBody>
      </p:sp>
      <p:sp>
        <p:nvSpPr>
          <p:cNvPr id="3" name="PointBox_0"/>
          <p:cNvSpPr/>
          <p:nvPr/>
        </p:nvSpPr>
        <p:spPr>
          <a:xfrm>
            <a:off x="5637764" y="1334860"/>
            <a:ext cx="3049036" cy="145737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🧫 Detects binary physical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5637764" y="3106719"/>
            <a:ext cx="3049037" cy="134503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High false positives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64CAEC0D-47D7-621F-452D-9443BBF98D6E}"/>
              </a:ext>
            </a:extLst>
          </p:cNvPr>
          <p:cNvSpPr/>
          <p:nvPr/>
        </p:nvSpPr>
        <p:spPr>
          <a:xfrm>
            <a:off x="0" y="-51505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34E2DA6E-EB12-0982-F526-52ED9191E832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E6AE7A73-2050-5623-5730-9FAA813DFE0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C94A44D4-FBE6-2600-D543-408C40864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4B8F19BA-1BBB-5260-E1A8-9B8C483D3A23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843D3DBA-AD9C-538C-0B14-0B4AEA2AB89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5A7A02E-28F6-E0CB-CB98-483D5AF5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FB375659-54C5-D247-AEEB-CB9D8CA02329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36A3FC78-C404-9937-9A57-04A10626F162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4CA46B4D-2219-3AC1-4C54-D3418396E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76047ECE-908A-52F6-E612-5F0E039F6E75}"/>
              </a:ext>
            </a:extLst>
          </p:cNvPr>
          <p:cNvGrpSpPr/>
          <p:nvPr/>
        </p:nvGrpSpPr>
        <p:grpSpPr>
          <a:xfrm>
            <a:off x="100636" y="2265750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4DFB5E18-D51B-4CB9-3BB5-EA4D43379795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2F9ADFC3-DB8B-1C69-2DB1-65D7FFAB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76561456-97F5-DF6B-828D-1349E26A3531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9B3ABC4-D0B9-F087-6FEB-E7A95E9F7379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41517579-2B31-7991-407B-E5008FED0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4D124E0-7CA8-307A-FA02-960FB8E1D157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9F528C0-6BA1-C82F-2741-B5659CD1B9F7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67E9C399-D3AA-A172-E1AE-91E6672D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84CC6728-FA43-39FE-91BC-63CD1C4B3F28}"/>
              </a:ext>
            </a:extLst>
          </p:cNvPr>
          <p:cNvGrpSpPr/>
          <p:nvPr/>
        </p:nvGrpSpPr>
        <p:grpSpPr>
          <a:xfrm>
            <a:off x="549071" y="824852"/>
            <a:ext cx="612000" cy="616387"/>
            <a:chOff x="111699" y="829239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A733069-C10A-0457-BAB4-7D12A8D729C3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Kolba z wypełnieniem pełnym">
              <a:extLst>
                <a:ext uri="{FF2B5EF4-FFF2-40B4-BE49-F238E27FC236}">
                  <a16:creationId xmlns:a16="http://schemas.microsoft.com/office/drawing/2014/main" id="{5EC761D4-1C29-86AF-5D53-0471F135A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pic>
        <p:nvPicPr>
          <p:cNvPr id="4098" name="Picture 2" descr="Bio-Resource: Yeast Two Hybrid System - For Protein - Protein ...">
            <a:extLst>
              <a:ext uri="{FF2B5EF4-FFF2-40B4-BE49-F238E27FC236}">
                <a16:creationId xmlns:a16="http://schemas.microsoft.com/office/drawing/2014/main" id="{1612C8E4-3443-DE37-67B4-D2A4B39A6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94" y="1029494"/>
            <a:ext cx="4236047" cy="390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O-IMMUNOPRECIPITATION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501717" y="344220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Detects stable complexes from cell lysate</a:t>
            </a:r>
          </a:p>
        </p:txBody>
      </p:sp>
      <p:sp>
        <p:nvSpPr>
          <p:cNvPr id="4" name="PointBox_1"/>
          <p:cNvSpPr/>
          <p:nvPr/>
        </p:nvSpPr>
        <p:spPr>
          <a:xfrm>
            <a:off x="1501717" y="429441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🪤 Missing transient interactions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2056CAE-863C-F858-628A-0CA747E19984}"/>
              </a:ext>
            </a:extLst>
          </p:cNvPr>
          <p:cNvSpPr/>
          <p:nvPr/>
        </p:nvSpPr>
        <p:spPr>
          <a:xfrm>
            <a:off x="0" y="-51505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EFDF3CAB-DB4C-888C-210B-49E676CC5D45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13C9E598-17D5-C52F-FB97-C2E2E736A02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50A64CDE-629A-23C4-B6B5-55212D132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36D70D95-C561-AEA9-41A9-7C663EBD6490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34CEB912-F4C8-9286-8A08-303D58B2D72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E6A6830F-DA30-0CA1-28C5-A9E99C5EA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FFD263FF-B4A1-A475-73A8-605D6F681315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327AEA9C-531D-BA9C-49F3-237806FA34AA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2F53FA45-7CC7-5A97-646E-3A101DF96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BF59FBCD-E5E1-8108-8B65-1ACAFF75677E}"/>
              </a:ext>
            </a:extLst>
          </p:cNvPr>
          <p:cNvGrpSpPr/>
          <p:nvPr/>
        </p:nvGrpSpPr>
        <p:grpSpPr>
          <a:xfrm>
            <a:off x="100636" y="2265750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A294431D-3230-C236-CF15-42255E293D75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5CD48298-1292-D775-36BF-8A091B90C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F9A53A57-E518-2ADA-E81C-FEF45333EDA5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315D320C-805D-D168-4786-B3D842869773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98E1732D-CFF0-6C34-C49E-4A47BD565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D7CFF6D-32AE-3C57-10C4-D24617BA6B93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1A7CD041-F51E-42D4-9A05-A1A2BB6791D4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97574550-441C-0EEA-4A05-5126A129B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EFFC0EE6-A444-2972-ADFF-438167C738B3}"/>
              </a:ext>
            </a:extLst>
          </p:cNvPr>
          <p:cNvGrpSpPr/>
          <p:nvPr/>
        </p:nvGrpSpPr>
        <p:grpSpPr>
          <a:xfrm>
            <a:off x="549071" y="824852"/>
            <a:ext cx="612000" cy="616387"/>
            <a:chOff x="111699" y="829239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25C99363-F95F-1A45-79FF-F641A385559A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Kolba z wypełnieniem pełnym">
              <a:extLst>
                <a:ext uri="{FF2B5EF4-FFF2-40B4-BE49-F238E27FC236}">
                  <a16:creationId xmlns:a16="http://schemas.microsoft.com/office/drawing/2014/main" id="{D887350C-02C1-1676-CFB7-D4773556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pic>
        <p:nvPicPr>
          <p:cNvPr id="5122" name="Picture 2" descr="Coimmunoprecipitation - MyBioSource Learning Center">
            <a:extLst>
              <a:ext uri="{FF2B5EF4-FFF2-40B4-BE49-F238E27FC236}">
                <a16:creationId xmlns:a16="http://schemas.microsoft.com/office/drawing/2014/main" id="{0EEC8807-9695-1AF4-43FD-144DCF13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175" y="883527"/>
            <a:ext cx="6196941" cy="24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A</a:t>
            </a:r>
            <a:r>
              <a:rPr sz="3200">
                <a:solidFill>
                  <a:srgbClr val="000000"/>
                </a:solidFill>
              </a:rPr>
              <a:t>FFINITY PURIFICATION-MS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🧲 Captures protein complexes in vivo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🧫 Followed by mass spectrometry identification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2B161C10-D931-3BE7-8574-001D331358E8}"/>
              </a:ext>
            </a:extLst>
          </p:cNvPr>
          <p:cNvSpPr/>
          <p:nvPr/>
        </p:nvSpPr>
        <p:spPr>
          <a:xfrm>
            <a:off x="0" y="-51505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E151F61-5412-8E83-CAF3-4B7BDB4896CB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8063A0F8-C9D3-0526-FA74-C45AE89A28E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33CFFAEA-1286-F40F-E2EE-0572C193E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86BE4C56-411F-2FE3-CF9B-590B2E94D44C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93825AF2-D0D2-44F1-300A-60B26A3A323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8142BC16-77EC-E5E8-84E2-2B2800889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20B04969-599F-7B8D-84E9-96B431B0AA0D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177C49FC-2A09-DE27-18AF-84967F2D7452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36DD6814-3E2A-06B2-61B7-224C4711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FB67F034-5D3A-C312-FECE-AD36CE7DA2C8}"/>
              </a:ext>
            </a:extLst>
          </p:cNvPr>
          <p:cNvGrpSpPr/>
          <p:nvPr/>
        </p:nvGrpSpPr>
        <p:grpSpPr>
          <a:xfrm>
            <a:off x="100636" y="2265750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DBDBCA23-28F0-BBBD-6604-A8396D9B05A8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B2D55BA8-F463-D64D-AD0C-89115D23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77189B3E-1F10-E816-4427-DF479C25B0EA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5DD81AD-DD0F-CFB0-1E85-EF3E5640EDAA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05BA49A9-87B8-8EF9-2554-09E6AC7E6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8A2BAB4A-2D66-AF2C-BEA0-476E1DCE5B4A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2075334-22F9-600E-76E0-29E044012723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E37C9418-FA82-240B-E354-A8ED340D1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D3B4920E-30CD-9512-3E3E-554E9802EC3A}"/>
              </a:ext>
            </a:extLst>
          </p:cNvPr>
          <p:cNvGrpSpPr/>
          <p:nvPr/>
        </p:nvGrpSpPr>
        <p:grpSpPr>
          <a:xfrm>
            <a:off x="549071" y="824852"/>
            <a:ext cx="612000" cy="616387"/>
            <a:chOff x="111699" y="829239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308FC66E-85CF-6625-F320-2C7EB46C6346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Kolba z wypełnieniem pełnym">
              <a:extLst>
                <a:ext uri="{FF2B5EF4-FFF2-40B4-BE49-F238E27FC236}">
                  <a16:creationId xmlns:a16="http://schemas.microsoft.com/office/drawing/2014/main" id="{2CF4537B-258B-7805-B802-F5A277C78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ROTEIN MICROARRAYS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🧃 High-throughput probe–target screening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Requires purified proteins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84064FCC-89C4-64CC-8AD9-40E2E77371F3}"/>
              </a:ext>
            </a:extLst>
          </p:cNvPr>
          <p:cNvSpPr/>
          <p:nvPr/>
        </p:nvSpPr>
        <p:spPr>
          <a:xfrm>
            <a:off x="0" y="-51505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7AECC59-6C37-A605-C6A7-198FB3D6577F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ABDEC2F8-844D-88BA-FAA0-E8EF8CC4BC48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65714198-58C5-98F4-492D-806D19E04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12626911-9EF0-B1AE-627D-61726DC8C2FA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64103322-A0C5-4E1C-2AB4-07DC186A471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449BDD62-3F30-845E-0741-4A8ED8996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00C95D2-7161-8598-96C4-C97E795BA788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4EA38218-A9FD-D22A-D8BB-31EDA2C5CFD5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806B1C50-C112-2B2C-AE58-082E48D4B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B1B82526-3A75-3283-6405-5F960A7DC3B3}"/>
              </a:ext>
            </a:extLst>
          </p:cNvPr>
          <p:cNvGrpSpPr/>
          <p:nvPr/>
        </p:nvGrpSpPr>
        <p:grpSpPr>
          <a:xfrm>
            <a:off x="100636" y="2265750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83064A13-A8AF-89D4-8ED6-F039EA89DC8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82F7915D-DDE2-55DE-7740-659D31C8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A59AE28B-354E-5F14-C230-02A5F40226FF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7B12DBA-00D3-03C0-64A9-6654FBBF5F01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29B4C228-8465-116A-7C0F-91A274009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F1B7E86E-6D3F-76E6-0A11-5BB64377A2E3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7DA06FB-49BA-D4C8-470D-1CD6F8CAC453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ECFC16BD-7450-B0FA-95AD-CF47D446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E5F68B6D-9667-C4E6-F7E3-528EA8D5D971}"/>
              </a:ext>
            </a:extLst>
          </p:cNvPr>
          <p:cNvGrpSpPr/>
          <p:nvPr/>
        </p:nvGrpSpPr>
        <p:grpSpPr>
          <a:xfrm>
            <a:off x="549071" y="824852"/>
            <a:ext cx="612000" cy="616387"/>
            <a:chOff x="111699" y="829239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22FEA9BD-FF15-BE32-6001-22320709ED16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Kolba z wypełnieniem pełnym">
              <a:extLst>
                <a:ext uri="{FF2B5EF4-FFF2-40B4-BE49-F238E27FC236}">
                  <a16:creationId xmlns:a16="http://schemas.microsoft.com/office/drawing/2014/main" id="{ABD5C50A-35B7-D1B5-D1B0-4BD80D54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ROSSLINKING-MS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599" y="3928656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Captures proximal residues via chemical crosslinkers</a:t>
            </a:r>
          </a:p>
        </p:txBody>
      </p:sp>
      <p:sp>
        <p:nvSpPr>
          <p:cNvPr id="4" name="PointBox_1"/>
          <p:cNvSpPr/>
          <p:nvPr/>
        </p:nvSpPr>
        <p:spPr>
          <a:xfrm>
            <a:off x="6748688" y="1097280"/>
            <a:ext cx="1938112" cy="219456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Provides structural restraints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3D3AF492-548F-89D5-7894-4874C4AF46E1}"/>
              </a:ext>
            </a:extLst>
          </p:cNvPr>
          <p:cNvSpPr/>
          <p:nvPr/>
        </p:nvSpPr>
        <p:spPr>
          <a:xfrm>
            <a:off x="0" y="-51505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CEAEB584-E7A6-CF77-9C50-B1991644136A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08EBFE2-54B1-E479-8548-00776244A9E9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0F7ED226-0739-9562-6A06-2F182794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59D436A2-0AEC-5540-C57A-903F2E64CF6B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685D902A-371D-D535-57AB-C266C6E7CB9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991319EE-4FF8-CDA9-9F0C-8446ADD16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F3EF9C5B-2C99-5DB8-523C-458C2D656215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30485C0A-CBB2-7B55-594C-82495BBBD96D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47322318-9029-40A8-7CBD-DD1CC67AC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6173D521-F45D-5479-D731-AF16C3701231}"/>
              </a:ext>
            </a:extLst>
          </p:cNvPr>
          <p:cNvGrpSpPr/>
          <p:nvPr/>
        </p:nvGrpSpPr>
        <p:grpSpPr>
          <a:xfrm>
            <a:off x="100636" y="2265750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8FB25A9C-23BB-479F-3CEB-EAB6960A7BE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9A59A22C-F14F-2513-1C93-80DAC182C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DB5D28C4-A167-41CD-FE99-0269A2D95E94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322EC2C8-3F4C-89A4-0D90-33153D3762E0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0731EE71-870C-A69D-BE47-FF67A3A97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73BDB1D-387E-ED60-1F20-C2E5BBD16E9A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3BA79C3-51F4-EDBC-F316-265FC5ED6FCD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D0916D2A-DA1F-174D-E477-30050496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105FD28C-A210-F7BB-9688-211912E5FA00}"/>
              </a:ext>
            </a:extLst>
          </p:cNvPr>
          <p:cNvGrpSpPr/>
          <p:nvPr/>
        </p:nvGrpSpPr>
        <p:grpSpPr>
          <a:xfrm>
            <a:off x="549071" y="824852"/>
            <a:ext cx="612000" cy="616387"/>
            <a:chOff x="111699" y="829239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C5659944-9BFA-6B32-2172-E9E73F998AC7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Kolba z wypełnieniem pełnym">
              <a:extLst>
                <a:ext uri="{FF2B5EF4-FFF2-40B4-BE49-F238E27FC236}">
                  <a16:creationId xmlns:a16="http://schemas.microsoft.com/office/drawing/2014/main" id="{76ACB4CE-2D30-303D-330C-BC73642CB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pic>
        <p:nvPicPr>
          <p:cNvPr id="6146" name="Picture 2" descr="Dalton Mass Spectrometry Group">
            <a:extLst>
              <a:ext uri="{FF2B5EF4-FFF2-40B4-BE49-F238E27FC236}">
                <a16:creationId xmlns:a16="http://schemas.microsoft.com/office/drawing/2014/main" id="{01A02F7E-D3B5-E746-D548-74AE70EE1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13" y="910876"/>
            <a:ext cx="5265662" cy="29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F</a:t>
            </a:r>
            <a:r>
              <a:rPr sz="3200">
                <a:solidFill>
                  <a:srgbClr val="000000"/>
                </a:solidFill>
              </a:rPr>
              <a:t>RET/BRET</a:t>
            </a:r>
          </a:p>
        </p:txBody>
      </p:sp>
      <p:sp>
        <p:nvSpPr>
          <p:cNvPr id="3" name="PointBox_0"/>
          <p:cNvSpPr/>
          <p:nvPr/>
        </p:nvSpPr>
        <p:spPr>
          <a:xfrm>
            <a:off x="4782528" y="1371600"/>
            <a:ext cx="3904271" cy="150615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Detects nanoscale proximity in living cells</a:t>
            </a:r>
          </a:p>
        </p:txBody>
      </p:sp>
      <p:sp>
        <p:nvSpPr>
          <p:cNvPr id="4" name="PointBox_1"/>
          <p:cNvSpPr/>
          <p:nvPr/>
        </p:nvSpPr>
        <p:spPr>
          <a:xfrm>
            <a:off x="4782527" y="3270879"/>
            <a:ext cx="3904272" cy="14659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🎥 Real-time interaction monitoring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105D5238-0C1B-A23E-EFE8-DB64D46839A1}"/>
              </a:ext>
            </a:extLst>
          </p:cNvPr>
          <p:cNvSpPr/>
          <p:nvPr/>
        </p:nvSpPr>
        <p:spPr>
          <a:xfrm>
            <a:off x="0" y="-51505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3EC4A372-07F1-CD7E-1F79-602B0C8C1920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165A1326-7595-713B-0801-4D23AE884C26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5D915E92-ECAA-AC99-C689-7D89A5E82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030659C4-F7FF-AEBB-F64B-2F2A139DE0C3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55CF4CFB-1C39-5F32-9672-175BE186543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D7136B21-3DFC-21F2-BB67-A8FC3BBF0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B715426A-740D-BE27-6841-381F8F7C88DD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E85C01F5-8D93-D338-D51F-08BEEFFCEB4E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821503F0-F55D-B7D6-BF71-3C95C3A0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A34E40F-4A4D-07EB-FB26-626DBCDB5E7E}"/>
              </a:ext>
            </a:extLst>
          </p:cNvPr>
          <p:cNvGrpSpPr/>
          <p:nvPr/>
        </p:nvGrpSpPr>
        <p:grpSpPr>
          <a:xfrm>
            <a:off x="100636" y="2265750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01AA974-50BE-D9B1-F762-D383AB127DF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7FBE6474-3C90-4130-B9F1-578D01BC8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08311ED4-1167-388A-FEDE-C88A9EBCD4FC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319C5BF5-4EF7-4C95-32CD-AE6CDBD45AEC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E6F56083-72FA-F8E0-CF50-D0AC7F33B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6424407-716C-1016-3B77-C8DD6FF4D32C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5804FDD-75B7-DC13-DB54-F563E2955E5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3E414FF6-2B58-412E-7907-533405C86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993CF7A5-A62B-BAE4-B50A-541555DEB6D9}"/>
              </a:ext>
            </a:extLst>
          </p:cNvPr>
          <p:cNvGrpSpPr/>
          <p:nvPr/>
        </p:nvGrpSpPr>
        <p:grpSpPr>
          <a:xfrm>
            <a:off x="549071" y="824852"/>
            <a:ext cx="612000" cy="616387"/>
            <a:chOff x="111699" y="829239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56E8D1BA-0EF9-3C4B-F7B0-320EFF81A43B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Kolba z wypełnieniem pełnym">
              <a:extLst>
                <a:ext uri="{FF2B5EF4-FFF2-40B4-BE49-F238E27FC236}">
                  <a16:creationId xmlns:a16="http://schemas.microsoft.com/office/drawing/2014/main" id="{8BA50A62-B9A7-10A6-9EEF-31813CC06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pic>
        <p:nvPicPr>
          <p:cNvPr id="7170" name="Picture 2" descr="荧光共振能量转移（FRET）">
            <a:extLst>
              <a:ext uri="{FF2B5EF4-FFF2-40B4-BE49-F238E27FC236}">
                <a16:creationId xmlns:a16="http://schemas.microsoft.com/office/drawing/2014/main" id="{B628BE35-8180-A4E8-653D-4519932B7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36"/>
          <a:stretch>
            <a:fillRect/>
          </a:stretch>
        </p:blipFill>
        <p:spPr bwMode="auto">
          <a:xfrm>
            <a:off x="1371600" y="947712"/>
            <a:ext cx="32004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RYO-EM FOR COMPLEXES</a:t>
            </a:r>
          </a:p>
        </p:txBody>
      </p:sp>
      <p:sp>
        <p:nvSpPr>
          <p:cNvPr id="3" name="PointBox_0"/>
          <p:cNvSpPr/>
          <p:nvPr/>
        </p:nvSpPr>
        <p:spPr>
          <a:xfrm>
            <a:off x="5050838" y="1371600"/>
            <a:ext cx="3635962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❄️ Provides structures of large assemblies</a:t>
            </a:r>
          </a:p>
        </p:txBody>
      </p:sp>
      <p:sp>
        <p:nvSpPr>
          <p:cNvPr id="4" name="PointBox_1"/>
          <p:cNvSpPr/>
          <p:nvPr/>
        </p:nvSpPr>
        <p:spPr>
          <a:xfrm>
            <a:off x="5050838" y="2750158"/>
            <a:ext cx="3635962" cy="174955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Reveals architecture of megacomplexes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EE2D6681-083A-FC2C-FE30-D978934CA5D1}"/>
              </a:ext>
            </a:extLst>
          </p:cNvPr>
          <p:cNvSpPr/>
          <p:nvPr/>
        </p:nvSpPr>
        <p:spPr>
          <a:xfrm>
            <a:off x="0" y="-51505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2CD3423C-60E5-661A-B16B-E6D26197F3E1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C3113D7C-BF53-B2BD-EE6F-907B5EA610A5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E53BBDDA-1203-54E5-A069-4C1DA3AF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B25DAD67-0156-39E4-0E65-8DCCF4569852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B4C0F25-3D0D-F721-E280-C4517C2F6B2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02AEE736-0B76-720E-07CF-95CF27059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8843690-C62F-0A39-0B89-C6DEACE904E2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740CBA9E-B883-FBA8-D5F6-FC1A14416CB1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6976FE3A-5856-D5DE-06A2-FDFA227CB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E5919B55-62D9-DBF9-31AB-C52CAF8A228C}"/>
              </a:ext>
            </a:extLst>
          </p:cNvPr>
          <p:cNvGrpSpPr/>
          <p:nvPr/>
        </p:nvGrpSpPr>
        <p:grpSpPr>
          <a:xfrm>
            <a:off x="100636" y="2265750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0799B7B3-274D-5F43-F26A-06C855BB9DD7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41158412-7154-F9A3-E691-6797B69A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5A53560E-E8DB-C0E5-2149-05B091EA311B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D92C21E2-ADDE-A245-EF2B-DAE9AF7A6F85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A304A362-8C14-0475-312F-43E6F87E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E7954E3-09C9-87D3-0A87-C9897B467D1B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C6CD8D3-A204-9662-5DA5-CE070C39ABB2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947ADBFA-9F3B-11D6-A880-837F89657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B82514AA-1F46-7C1F-A179-19170BDF4C26}"/>
              </a:ext>
            </a:extLst>
          </p:cNvPr>
          <p:cNvGrpSpPr/>
          <p:nvPr/>
        </p:nvGrpSpPr>
        <p:grpSpPr>
          <a:xfrm>
            <a:off x="549071" y="824852"/>
            <a:ext cx="612000" cy="616387"/>
            <a:chOff x="111699" y="829239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07D0D125-DA9D-3826-E22D-E2BD241D74B4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Kolba z wypełnieniem pełnym">
              <a:extLst>
                <a:ext uri="{FF2B5EF4-FFF2-40B4-BE49-F238E27FC236}">
                  <a16:creationId xmlns:a16="http://schemas.microsoft.com/office/drawing/2014/main" id="{3AAC58D4-2D62-2B77-2564-F45091FCE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pic>
        <p:nvPicPr>
          <p:cNvPr id="8194" name="Picture 2" descr="Nora virus cryoEM reconstruction. (a) Representative cryoEM micrograph ...">
            <a:extLst>
              <a:ext uri="{FF2B5EF4-FFF2-40B4-BE49-F238E27FC236}">
                <a16:creationId xmlns:a16="http://schemas.microsoft.com/office/drawing/2014/main" id="{2BB2EAE4-C073-4445-93D9-8F87AB4C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63" y="986062"/>
            <a:ext cx="3630183" cy="363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527D1-0B8E-06B7-3A1D-006D167AE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A743084-025C-7924-3D5C-5073A7E09D87}"/>
              </a:ext>
            </a:extLst>
          </p:cNvPr>
          <p:cNvSpPr txBox="1"/>
          <p:nvPr/>
        </p:nvSpPr>
        <p:spPr>
          <a:xfrm>
            <a:off x="1532889" y="182880"/>
            <a:ext cx="699261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ROTEIN–PROTEIN INTERACTIONS?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415B7F8A-7A5D-67BB-B849-D28E0F572A2A}"/>
              </a:ext>
            </a:extLst>
          </p:cNvPr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Connections between proteins underpin almost all cellular processes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161C078C-3D04-1168-1353-1B51C683C622}"/>
              </a:ext>
            </a:extLst>
          </p:cNvPr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From structural complexes to transient regulatory encounters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B6544DAE-1426-1C7E-9FE7-428D58B26227}"/>
              </a:ext>
            </a:extLst>
          </p:cNvPr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📡 Basis for network-level biological organization</a:t>
            </a:r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A70F1238-728F-240D-43F1-A7278B7447F2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37" name="Grupa 36">
            <a:extLst>
              <a:ext uri="{FF2B5EF4-FFF2-40B4-BE49-F238E27FC236}">
                <a16:creationId xmlns:a16="http://schemas.microsoft.com/office/drawing/2014/main" id="{7A7C7AF0-75C7-1DC5-46F9-A514C93AA1AD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7279AD43-9CD7-F46E-1320-7385C8D09B6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Wyjście z wypełnieniem pełnym">
              <a:extLst>
                <a:ext uri="{FF2B5EF4-FFF2-40B4-BE49-F238E27FC236}">
                  <a16:creationId xmlns:a16="http://schemas.microsoft.com/office/drawing/2014/main" id="{0B85EC06-33C7-0462-A697-62BD1A669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CBC16BB0-FEBA-83F5-4039-D77B3FA33B58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B0F67B4-BA86-8049-F587-333A93A8484E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Kolba z wypełnieniem pełnym">
              <a:extLst>
                <a:ext uri="{FF2B5EF4-FFF2-40B4-BE49-F238E27FC236}">
                  <a16:creationId xmlns:a16="http://schemas.microsoft.com/office/drawing/2014/main" id="{4B7AEFAD-04DD-2545-0ADB-E0A488F0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420967B1-25B6-4A6E-B1A4-0C42E1FB53D6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04A0392-022C-9DDB-2DC0-41D04D99E4E3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4" name="Grafika 23" descr="Baza danych z wypełnieniem pełnym">
              <a:extLst>
                <a:ext uri="{FF2B5EF4-FFF2-40B4-BE49-F238E27FC236}">
                  <a16:creationId xmlns:a16="http://schemas.microsoft.com/office/drawing/2014/main" id="{F4A14D15-4E81-432A-6526-5FEC3C2A3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C95703D9-3F03-2C32-3D96-B88E5C1D76C9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63215F3B-27BB-9A41-7F61-9D661B45AF98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2B082EE3-3CDF-BB90-444F-42078189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763759AB-2FED-7F81-D105-E4FE54A800D9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98AE20E-51CB-8D50-E1B7-741BEE5EF741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8" name="Grafika 27" descr="Procesor z wypełnieniem pełnym">
              <a:extLst>
                <a:ext uri="{FF2B5EF4-FFF2-40B4-BE49-F238E27FC236}">
                  <a16:creationId xmlns:a16="http://schemas.microsoft.com/office/drawing/2014/main" id="{7DFDE991-5AA8-033A-6FDF-A8A8AE5F8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9D3F81ED-EB67-E98A-ADC8-1F30130080F3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A4849FD-D469-6B1F-364C-D4B92025DC36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0" name="Grafika 29" descr="Igła z wypełnieniem pełnym">
              <a:extLst>
                <a:ext uri="{FF2B5EF4-FFF2-40B4-BE49-F238E27FC236}">
                  <a16:creationId xmlns:a16="http://schemas.microsoft.com/office/drawing/2014/main" id="{DBCC12E9-BBC1-525D-0F41-3DFC455DF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E4F10BA-D3C4-0409-FD21-A08FF6A17DB9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508B4CA-A400-1F3E-2677-2D635EDE056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Wejście z wypełnieniem pełnym">
              <a:extLst>
                <a:ext uri="{FF2B5EF4-FFF2-40B4-BE49-F238E27FC236}">
                  <a16:creationId xmlns:a16="http://schemas.microsoft.com/office/drawing/2014/main" id="{3490AA5E-74E1-2754-82F9-0F0AAF6D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3654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4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L</a:t>
            </a:r>
            <a:r>
              <a:rPr sz="3200">
                <a:solidFill>
                  <a:srgbClr val="000000"/>
                </a:solidFill>
              </a:rPr>
              <a:t>IMITATIONS OF EXPERIMENTAL METHODS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Context dependency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High noise &amp; false positives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E7B0CEA2-0D9F-9ECA-B7A7-31A4EDE5482A}"/>
              </a:ext>
            </a:extLst>
          </p:cNvPr>
          <p:cNvSpPr/>
          <p:nvPr/>
        </p:nvSpPr>
        <p:spPr>
          <a:xfrm>
            <a:off x="0" y="-51505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69BD4868-E3EC-216A-03B3-11C2DAC62244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EC017F28-56F9-96B6-8996-5537220394D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27F867B9-61E5-60EB-FD2F-02D4255A1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9A5BA802-28AD-B670-0F99-16D5AB62B34C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C039FA7-0968-8B15-A89B-539EE7F9266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3F3C76BE-2F92-050C-CB73-B4E560A51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EC943DB-B5F1-B8E3-0B2F-D69139C9567A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5E3C1AF7-E6F6-5789-B89A-DC1C22F8A3C1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2C53A905-956D-0ED3-C5B7-84987684B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B7E0D9EB-03B5-C5F9-771F-0EE1E5BA2A5D}"/>
              </a:ext>
            </a:extLst>
          </p:cNvPr>
          <p:cNvGrpSpPr/>
          <p:nvPr/>
        </p:nvGrpSpPr>
        <p:grpSpPr>
          <a:xfrm>
            <a:off x="100636" y="2265750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19A4113F-F453-76C6-58FE-3B98F807377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00FFDC63-21F4-DD72-CD90-F0FB021A5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86278662-0B77-9D32-2767-3CBA180C13FE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769F7C71-8EC5-7DD8-B813-B3E2F24E72F2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CB604E42-B826-503D-17B1-7B7AB096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CFC3BD5-20EF-F1C4-E4F5-8030019938E7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325A944-AE2D-A9D5-1F6A-5BC9786D8A17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7EC8894C-4C6F-9BED-8A3D-599F7B138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EF5BBA0D-E007-6173-BF8D-EE83A888873C}"/>
              </a:ext>
            </a:extLst>
          </p:cNvPr>
          <p:cNvGrpSpPr/>
          <p:nvPr/>
        </p:nvGrpSpPr>
        <p:grpSpPr>
          <a:xfrm>
            <a:off x="549071" y="824852"/>
            <a:ext cx="612000" cy="616387"/>
            <a:chOff x="111699" y="829239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1C7D4F54-29E6-0126-F70A-9A93E0F02F21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Kolba z wypełnieniem pełnym">
              <a:extLst>
                <a:ext uri="{FF2B5EF4-FFF2-40B4-BE49-F238E27FC236}">
                  <a16:creationId xmlns:a16="http://schemas.microsoft.com/office/drawing/2014/main" id="{8163B392-55B1-C412-8A57-8ED5BDAE2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B</a:t>
            </a:r>
            <a:r>
              <a:rPr sz="3200">
                <a:solidFill>
                  <a:srgbClr val="FFFFFF"/>
                </a:solidFill>
              </a:rPr>
              <a:t>IOGRID</a:t>
            </a:r>
          </a:p>
        </p:txBody>
      </p:sp>
      <p:sp>
        <p:nvSpPr>
          <p:cNvPr id="3" name="PointBox_0"/>
          <p:cNvSpPr/>
          <p:nvPr/>
        </p:nvSpPr>
        <p:spPr>
          <a:xfrm>
            <a:off x="5353664" y="1297190"/>
            <a:ext cx="3333135" cy="152418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🗄️ Curated genetic &amp; physical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5353664" y="3057688"/>
            <a:ext cx="3333136" cy="139224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Covers multiple species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0C67A375-1908-A495-A6BC-F2ED7F712C48}"/>
              </a:ext>
            </a:extLst>
          </p:cNvPr>
          <p:cNvSpPr/>
          <p:nvPr/>
        </p:nvSpPr>
        <p:spPr>
          <a:xfrm>
            <a:off x="0" y="-444264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819821A7-C2DE-DFD1-4FD0-8F95F3EE1C94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274204B-305F-EF64-0C03-6473672F34BC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B44C01A2-717D-61E2-0CF1-33553D329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AE2E5585-755C-EAA0-CF82-F3B3E8051B7A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C564CDF7-8275-5097-8A08-F356D97B239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33E351C-4A43-848A-A6A0-7B8FA2308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602AD4E-3D4A-603A-7890-69375652D3F4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BFD028A3-E9A7-9A09-E381-2C29ADB65B31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0C14A7C2-783E-02AE-0B23-B82BF163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BB91FBF-EF9A-21D6-7FAD-0AC3B32CD674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995E0B50-F1C6-7620-3531-D1F59C51D4A5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2475FAAA-25C0-8450-32CC-7F8961D4B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4E3D81CD-AAEA-59EF-A5CB-D2B040589376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4AE24427-69E5-A6E3-6FE7-B29608647960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D699662D-C115-4E13-819B-C957F6FB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9F963B13-B4A8-C885-C253-DBFE56BC607C}"/>
              </a:ext>
            </a:extLst>
          </p:cNvPr>
          <p:cNvGrpSpPr/>
          <p:nvPr/>
        </p:nvGrpSpPr>
        <p:grpSpPr>
          <a:xfrm>
            <a:off x="537101" y="1543332"/>
            <a:ext cx="612000" cy="612000"/>
            <a:chOff x="104855" y="1549688"/>
            <a:chExt cx="612000" cy="612000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34EB29CF-D3A7-42B7-37E5-DA7248E25EFF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2" name="Grafika 31" descr="Baza danych z wypełnieniem pełnym">
              <a:extLst>
                <a:ext uri="{FF2B5EF4-FFF2-40B4-BE49-F238E27FC236}">
                  <a16:creationId xmlns:a16="http://schemas.microsoft.com/office/drawing/2014/main" id="{B7DC530E-EAD3-96A4-C51E-CF6B80C6C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B2BB2060-E3FA-7DE0-E619-1A1B9615AE44}"/>
              </a:ext>
            </a:extLst>
          </p:cNvPr>
          <p:cNvGrpSpPr/>
          <p:nvPr/>
        </p:nvGrpSpPr>
        <p:grpSpPr>
          <a:xfrm>
            <a:off x="81094" y="2272106"/>
            <a:ext cx="612000" cy="612000"/>
            <a:chOff x="543086" y="2265750"/>
            <a:chExt cx="612000" cy="612000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AA3A5C53-3DDB-116B-8FB4-37CEF4FA6F1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Sieć społecznościowa z wypełnieniem pełnym">
              <a:extLst>
                <a:ext uri="{FF2B5EF4-FFF2-40B4-BE49-F238E27FC236}">
                  <a16:creationId xmlns:a16="http://schemas.microsoft.com/office/drawing/2014/main" id="{4828C827-6FBC-7967-7E35-E0AF8AFC0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9218" name="Picture 2" descr="The BioGRID database: A comprehensive biomedical resource of curated ...">
            <a:extLst>
              <a:ext uri="{FF2B5EF4-FFF2-40B4-BE49-F238E27FC236}">
                <a16:creationId xmlns:a16="http://schemas.microsoft.com/office/drawing/2014/main" id="{E2E6C462-0C60-3162-4922-3A3245E47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87" y="944693"/>
            <a:ext cx="3878826" cy="38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NTACT</a:t>
            </a:r>
          </a:p>
        </p:txBody>
      </p:sp>
      <p:sp>
        <p:nvSpPr>
          <p:cNvPr id="3" name="PointBox_0"/>
          <p:cNvSpPr/>
          <p:nvPr/>
        </p:nvSpPr>
        <p:spPr>
          <a:xfrm>
            <a:off x="6331324" y="1371599"/>
            <a:ext cx="2355475" cy="232188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📚 Expert-curated molecular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599" y="420149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Standardized PSI-MI annotation</a:t>
            </a:r>
          </a:p>
        </p:txBody>
      </p:sp>
      <p:sp>
        <p:nvSpPr>
          <p:cNvPr id="26" name="Dowolny kształt 25">
            <a:extLst>
              <a:ext uri="{FF2B5EF4-FFF2-40B4-BE49-F238E27FC236}">
                <a16:creationId xmlns:a16="http://schemas.microsoft.com/office/drawing/2014/main" id="{1BCB404C-8731-BBFE-CFC3-F94D3B1EC2C9}"/>
              </a:ext>
            </a:extLst>
          </p:cNvPr>
          <p:cNvSpPr/>
          <p:nvPr/>
        </p:nvSpPr>
        <p:spPr>
          <a:xfrm>
            <a:off x="0" y="-444264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6AADC6A5-FB63-0329-27D0-33F17C42BB06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47A67E50-1090-0A63-F943-65CD93A90C5A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9" name="Grafika 28" descr="Wejście z wypełnieniem pełnym">
              <a:extLst>
                <a:ext uri="{FF2B5EF4-FFF2-40B4-BE49-F238E27FC236}">
                  <a16:creationId xmlns:a16="http://schemas.microsoft.com/office/drawing/2014/main" id="{960764AD-16BF-91DD-618B-53778B64C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B8E1228A-4006-BC70-7D23-52B35EA86DDD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DBCE09CB-D69F-B14B-404C-6F450C9EA00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2" name="Grafika 31" descr="Wyjście z wypełnieniem pełnym">
              <a:extLst>
                <a:ext uri="{FF2B5EF4-FFF2-40B4-BE49-F238E27FC236}">
                  <a16:creationId xmlns:a16="http://schemas.microsoft.com/office/drawing/2014/main" id="{8CD24E74-E956-DA13-EA3B-ACE6E6DE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1F08CF18-AA32-0A0A-4EC0-645A62FF4C4F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7B29267F-1264-6D87-4690-2BCEBF6F570E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5" name="Grafika 34" descr="Kolba z wypełnieniem pełnym">
              <a:extLst>
                <a:ext uri="{FF2B5EF4-FFF2-40B4-BE49-F238E27FC236}">
                  <a16:creationId xmlns:a16="http://schemas.microsoft.com/office/drawing/2014/main" id="{73B237C8-2388-634D-FCD2-A247A1ED3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03E091ED-BFE9-0A54-164D-1048C2FD79D7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3172DA59-C296-BC25-C691-48A9A49811E9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EDA61F4E-1182-32A9-D960-28AC8E597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24FD9B7-B052-262E-5CBF-03D4364F146A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76B9354-7CCC-5E91-DE6C-F6EF2BEF26BE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1" name="Grafika 40" descr="Igła z wypełnieniem pełnym">
              <a:extLst>
                <a:ext uri="{FF2B5EF4-FFF2-40B4-BE49-F238E27FC236}">
                  <a16:creationId xmlns:a16="http://schemas.microsoft.com/office/drawing/2014/main" id="{6309AE07-B422-9831-C87E-534D553EF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5B1A018-E431-0702-F935-3F69A8CE5219}"/>
              </a:ext>
            </a:extLst>
          </p:cNvPr>
          <p:cNvGrpSpPr/>
          <p:nvPr/>
        </p:nvGrpSpPr>
        <p:grpSpPr>
          <a:xfrm>
            <a:off x="537101" y="1543332"/>
            <a:ext cx="612000" cy="612000"/>
            <a:chOff x="104855" y="1549688"/>
            <a:chExt cx="612000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B67C5048-22F5-6412-F4A7-AD09FEE9EB2E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4" name="Grafika 43" descr="Baza danych z wypełnieniem pełnym">
              <a:extLst>
                <a:ext uri="{FF2B5EF4-FFF2-40B4-BE49-F238E27FC236}">
                  <a16:creationId xmlns:a16="http://schemas.microsoft.com/office/drawing/2014/main" id="{D453E024-626E-F5D9-2A13-6B0324A7A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1B98E243-CD6E-9362-D6CD-A07BBAB5FFB2}"/>
              </a:ext>
            </a:extLst>
          </p:cNvPr>
          <p:cNvGrpSpPr/>
          <p:nvPr/>
        </p:nvGrpSpPr>
        <p:grpSpPr>
          <a:xfrm>
            <a:off x="81094" y="2272106"/>
            <a:ext cx="612000" cy="612000"/>
            <a:chOff x="543086" y="2265750"/>
            <a:chExt cx="612000" cy="612000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2831286F-F25E-7350-742A-2B8475CCC31E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Sieć społecznościowa z wypełnieniem pełnym">
              <a:extLst>
                <a:ext uri="{FF2B5EF4-FFF2-40B4-BE49-F238E27FC236}">
                  <a16:creationId xmlns:a16="http://schemas.microsoft.com/office/drawing/2014/main" id="{F8DA7138-927D-744A-27C8-DF751A31C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10242" name="Picture 2" descr="IntAct Database for Accessing IMEx's Contextual Metadata of Molecular ...">
            <a:extLst>
              <a:ext uri="{FF2B5EF4-FFF2-40B4-BE49-F238E27FC236}">
                <a16:creationId xmlns:a16="http://schemas.microsoft.com/office/drawing/2014/main" id="{DBFA6742-0521-1E9F-2847-3DEE293F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00" y="1164419"/>
            <a:ext cx="4959724" cy="287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TRING</a:t>
            </a:r>
          </a:p>
        </p:txBody>
      </p:sp>
      <p:sp>
        <p:nvSpPr>
          <p:cNvPr id="3" name="PointBox_0"/>
          <p:cNvSpPr/>
          <p:nvPr/>
        </p:nvSpPr>
        <p:spPr>
          <a:xfrm>
            <a:off x="4286860" y="1371600"/>
            <a:ext cx="4399939" cy="151250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🌐 Functional interactions from many sources</a:t>
            </a:r>
          </a:p>
        </p:txBody>
      </p:sp>
      <p:sp>
        <p:nvSpPr>
          <p:cNvPr id="4" name="PointBox_1"/>
          <p:cNvSpPr/>
          <p:nvPr/>
        </p:nvSpPr>
        <p:spPr>
          <a:xfrm>
            <a:off x="4286860" y="3158426"/>
            <a:ext cx="4399940" cy="115144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Confidence scoring of edges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577F5B12-D7D9-95CA-C73E-4E885C68170D}"/>
              </a:ext>
            </a:extLst>
          </p:cNvPr>
          <p:cNvSpPr/>
          <p:nvPr/>
        </p:nvSpPr>
        <p:spPr>
          <a:xfrm>
            <a:off x="0" y="-444264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E982431D-1637-9181-41B3-07BB7D99BD4D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0C41277E-3834-2CF9-CF94-EFAD4658C98B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97E80CC4-2900-79F3-BC40-0CDCCD215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90C3103B-64F8-9514-51A5-968BC3EF539A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3D7BB57-07F0-0D09-6987-338610CDC3B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005A7D0D-EA70-B8EC-4990-6772D41B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ACBCB3FE-BB98-9A31-12DF-80E3A716DD52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1EB9603D-2A5D-7ECD-B840-DAAB8611864B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D0B056E5-2757-DD41-5E98-539C3C5F8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EB6C5A17-A6C5-9C10-C251-DAD71059FED1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599FFC7C-6E74-1D3B-0633-B165DEEEA9F0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85067064-B273-FD7C-52F5-5222CA9CA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73D42C60-6687-83C9-0457-C36E3EB4CF0E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09FD3788-5554-4795-B819-5A34B1BF8BFF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85F538F5-C07D-29F8-53CC-617D7D1B9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F5B33FF5-433E-67E3-6EFD-333BA2895BCD}"/>
              </a:ext>
            </a:extLst>
          </p:cNvPr>
          <p:cNvGrpSpPr/>
          <p:nvPr/>
        </p:nvGrpSpPr>
        <p:grpSpPr>
          <a:xfrm>
            <a:off x="537101" y="1543332"/>
            <a:ext cx="612000" cy="612000"/>
            <a:chOff x="104855" y="1549688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94D953B-2D7A-B441-1CCA-778968AE1AF5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Baza danych z wypełnieniem pełnym">
              <a:extLst>
                <a:ext uri="{FF2B5EF4-FFF2-40B4-BE49-F238E27FC236}">
                  <a16:creationId xmlns:a16="http://schemas.microsoft.com/office/drawing/2014/main" id="{746DFB4F-E39C-2F31-0E28-D188749E7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E5C6D88A-5955-856E-3267-80369BE2F7C4}"/>
              </a:ext>
            </a:extLst>
          </p:cNvPr>
          <p:cNvGrpSpPr/>
          <p:nvPr/>
        </p:nvGrpSpPr>
        <p:grpSpPr>
          <a:xfrm>
            <a:off x="81094" y="2272106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5FA27851-FB82-F0E3-1F7C-0B47748C206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838C3B06-677F-3E7C-6F44-BE345DCB6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11266" name="Picture 2" descr="Protein-protein interaction network obtained from the String database ...">
            <a:extLst>
              <a:ext uri="{FF2B5EF4-FFF2-40B4-BE49-F238E27FC236}">
                <a16:creationId xmlns:a16="http://schemas.microsoft.com/office/drawing/2014/main" id="{CBDB94F6-0E52-070C-144A-12C227022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682" y="986062"/>
            <a:ext cx="2984598" cy="397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H</a:t>
            </a:r>
            <a:r>
              <a:rPr sz="3200">
                <a:solidFill>
                  <a:srgbClr val="FFFFFF"/>
                </a:solidFill>
              </a:rPr>
              <a:t>UMAN INTERACTOME PROJECTS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👤 Systematic mapping efforts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🗺️ Moving toward a complete human interactome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C9412D71-6D34-BBED-C9EE-D6A04247FBBD}"/>
              </a:ext>
            </a:extLst>
          </p:cNvPr>
          <p:cNvSpPr/>
          <p:nvPr/>
        </p:nvSpPr>
        <p:spPr>
          <a:xfrm>
            <a:off x="0" y="-444264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204AFC0-4E24-6E8E-FCBC-7C2B3D07196F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12EE6516-3FA7-72C7-217B-99193E301EB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EF002C16-D4FD-06CF-4190-022158125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3595C20F-6854-2EF5-B7FB-C22AED9A5879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5EA4E53-9579-6CE2-91C8-17B0D8F410D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8838D02B-09EA-1B5B-5AF8-DD8771E2D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223DC2AF-0566-0ABD-CCBC-1BB323BC59F8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53901224-4145-1091-EB97-D893665FBEF4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3BA538ED-DD38-BC38-430B-02F54B8DC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CF245E6-1D96-B625-904D-539F401335EC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4D0F6CC5-6AF7-BEF9-2080-353C93B739A3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873FA542-D524-D04B-9141-BBAEBAB45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8BB72CB-2C95-4D2C-B173-1B7A1DFC24BC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E6506404-927F-76F5-91E8-6C9A9C2D1F1F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374D557F-227E-46CE-B820-926437BD3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CD97CF7-9CB3-6094-21D3-100E5E6736E3}"/>
              </a:ext>
            </a:extLst>
          </p:cNvPr>
          <p:cNvGrpSpPr/>
          <p:nvPr/>
        </p:nvGrpSpPr>
        <p:grpSpPr>
          <a:xfrm>
            <a:off x="537101" y="1543332"/>
            <a:ext cx="612000" cy="612000"/>
            <a:chOff x="104855" y="1549688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C233344-2C2C-9DBA-84F7-6047FC3B9B4A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Baza danych z wypełnieniem pełnym">
              <a:extLst>
                <a:ext uri="{FF2B5EF4-FFF2-40B4-BE49-F238E27FC236}">
                  <a16:creationId xmlns:a16="http://schemas.microsoft.com/office/drawing/2014/main" id="{E87928A7-E723-A293-1614-EDF11B259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11F62509-D7F6-D356-DABE-4C3A5AA836D0}"/>
              </a:ext>
            </a:extLst>
          </p:cNvPr>
          <p:cNvGrpSpPr/>
          <p:nvPr/>
        </p:nvGrpSpPr>
        <p:grpSpPr>
          <a:xfrm>
            <a:off x="81094" y="2272106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14B020A-3884-C920-08EA-7F3E1BCF209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D55F2EB6-5401-7009-B83F-CBB6B9E5B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1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NTERACTOME COVERAGE PROBLEMS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🕳️ Sparse and biased sampling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Many transient interactions missing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93F270EF-06FB-0724-A2A5-C8327DE91EE1}"/>
              </a:ext>
            </a:extLst>
          </p:cNvPr>
          <p:cNvSpPr/>
          <p:nvPr/>
        </p:nvSpPr>
        <p:spPr>
          <a:xfrm>
            <a:off x="0" y="-444264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C63AAE51-8C58-314D-CD64-651B2B2A58D6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F9F94E66-684D-288E-2294-16A1F063EE38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F52CCDF7-6895-B0FD-299E-0B2F6E451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9D15B26B-4767-B1CD-357F-A6726A181BF1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149E7CAF-7EFA-E799-46A9-8291F158019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1315CC2-A1DD-EC01-95DC-256EF21B3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39914AE-6DA7-B04A-2E6D-4290DA9B17CC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AD6B9E5F-CA1E-F64A-6AFE-B5DAE8509220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970E29F2-34EE-9182-C386-BF7A04110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A553C0A-8E96-0D56-E601-D3975733B619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74BD7CF7-E6DE-7E59-07EB-ABB768058B9A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B3AD6CBA-FD5E-1659-9B2C-648F51DB3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FAA1427A-D8D4-630C-86B8-CD9E0DFE23D3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1586F64F-F365-C944-0C36-0DBB6B743DF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0E4F959D-8EDC-0DA5-AC56-3B4410DA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E0944A8-2A01-A788-7807-85452F96999A}"/>
              </a:ext>
            </a:extLst>
          </p:cNvPr>
          <p:cNvGrpSpPr/>
          <p:nvPr/>
        </p:nvGrpSpPr>
        <p:grpSpPr>
          <a:xfrm>
            <a:off x="537101" y="1543332"/>
            <a:ext cx="612000" cy="612000"/>
            <a:chOff x="104855" y="1549688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CFD02F65-6F1C-2C11-F50A-3BF26CFFDF41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Baza danych z wypełnieniem pełnym">
              <a:extLst>
                <a:ext uri="{FF2B5EF4-FFF2-40B4-BE49-F238E27FC236}">
                  <a16:creationId xmlns:a16="http://schemas.microsoft.com/office/drawing/2014/main" id="{2FDD09BA-81EE-5870-3201-B13744B74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6127160A-421D-72DE-F74A-4FC9F08E60CB}"/>
              </a:ext>
            </a:extLst>
          </p:cNvPr>
          <p:cNvGrpSpPr/>
          <p:nvPr/>
        </p:nvGrpSpPr>
        <p:grpSpPr>
          <a:xfrm>
            <a:off x="81094" y="2272106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22E46B79-2797-EB4B-9899-4E98EEEFC254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446A2D6F-7337-1D94-2013-8001907A7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N</a:t>
            </a:r>
            <a:r>
              <a:rPr sz="3200">
                <a:solidFill>
                  <a:srgbClr val="FFFFFF"/>
                </a:solidFill>
              </a:rPr>
              <a:t>ETWORKS AS GRAPHS</a:t>
            </a:r>
          </a:p>
        </p:txBody>
      </p:sp>
      <p:sp>
        <p:nvSpPr>
          <p:cNvPr id="3" name="PointBox_0"/>
          <p:cNvSpPr/>
          <p:nvPr/>
        </p:nvSpPr>
        <p:spPr>
          <a:xfrm>
            <a:off x="5490241" y="1773037"/>
            <a:ext cx="3196559" cy="192932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🕸️ Proteins = nodes, interactions = edges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35600" y="425587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Graphs capture system-level topology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8999F2FD-FA52-0C47-5AD7-7E7A46D0DA97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7E2F25F7-8390-A3E9-68E1-5E09730E2089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55CC0E50-CC90-5D7B-5D37-17386F88966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6E2D3634-6162-EA95-9997-C70EB3DC6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A8532A65-24AA-6FDA-B047-12E6BDA72688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083BEE6-1926-E2F5-593C-C7D342AB584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3E538AA-DA5E-28C9-A58A-07840DCD5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F06869D5-4888-E4BC-9C91-6131E13A71A7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BCA9B39C-EBFE-CCD7-FFEB-393ED0444815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359730E8-8868-C243-1156-4CA04AD99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41340F0A-28CF-58BF-0946-B8175C180B97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AD0462B0-3AAF-3816-FBA8-0E790242C01D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35113A61-DB88-C568-6735-9223A45EB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6057F401-559A-47BF-3726-823E882F1D94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90F88B23-0291-89C9-303E-39EC4F516CD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B99304F3-698E-CF2F-7762-3F6C38313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F753404-0D50-E882-4E58-572E05F92C10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9B90CF7F-D6B0-3E1C-2DC9-9A6CCE3B4287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63F9C6B9-B8FD-771E-1A23-525707D5E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101A3DE7-7D8D-6659-4B44-531DEF32752B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AFE17B11-610C-5A4F-F7CC-BBB691AA360C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E539DFED-1C8C-79C8-984D-AB827782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pic>
        <p:nvPicPr>
          <p:cNvPr id="12290" name="Picture 2" descr="EBV-human interactome network graph of the EBV-human protein ...">
            <a:extLst>
              <a:ext uri="{FF2B5EF4-FFF2-40B4-BE49-F238E27FC236}">
                <a16:creationId xmlns:a16="http://schemas.microsoft.com/office/drawing/2014/main" id="{25B6CFDF-D9D8-C821-0840-546D588F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00" y="1262963"/>
            <a:ext cx="3974127" cy="276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EGREE, HUBS &amp; CENTRALITY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🌐 Hubs organize network structure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⭐ Centrality predicts functional importance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9D6F867A-284B-5489-FDEF-6ECADAD9F2B4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AA5E8285-99FC-C681-31E7-958CD161C123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A815FCBC-E321-A591-AA81-9C71923D7F1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E73E04C1-26FC-B61B-5CE3-1A98F8BAE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FD7585BF-53CC-5B0F-E6CA-B43DB1270627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B7CDD683-B1AE-A0EE-F720-F46EAF308A5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38ABDCF-01AC-44C6-C7EC-0ABAECC17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1148826C-57DB-FB64-55B1-D60D38D87646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6EF83E66-1A99-71F4-4CA7-EA95BFC68380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05FC3B39-EAC5-1B1B-BF98-249BA7029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680692DA-1FB9-64D9-D2BA-440362E76236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23F27359-124F-D33C-55BC-2624EE7C0C4D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CA4ECB7A-4091-AEF6-AF43-05C2F09F8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0513E96F-D4E7-D975-76B6-B2CDBFF73CE4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063BC2B2-F061-DF74-EF1B-15F295DA07B8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0C2E9697-DDDB-532F-9F45-CEEB076BF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97C076B-6056-4667-BCE8-56902137E052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82E52B8-0B39-B26B-1711-917FF3667A51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ACF11D82-3ED2-D5CD-60D1-780EAD5A0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378D72DE-E348-2F56-A4B4-1C974E7667F0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5CB553E9-7612-0F97-F60E-76CB6BF44ADB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EF674363-A414-D285-0A66-FA1104D8B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7A9C99-D141-0DD6-648F-614899874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94D1D0C1-5EF5-BEAE-B99F-AB0AD78419F0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EGREE, HUBS &amp; CENTRALITY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39F48593-E61A-7528-0D98-1939D4EA4B13}"/>
              </a:ext>
            </a:extLst>
          </p:cNvPr>
          <p:cNvSpPr/>
          <p:nvPr/>
        </p:nvSpPr>
        <p:spPr>
          <a:xfrm>
            <a:off x="1371600" y="1139344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b="1" dirty="0" err="1"/>
              <a:t>Degree</a:t>
            </a:r>
            <a:r>
              <a:rPr lang="pl-PL" sz="2800" b="1" dirty="0"/>
              <a:t> </a:t>
            </a:r>
            <a:r>
              <a:rPr lang="pl-PL" sz="2800" b="1" dirty="0" err="1"/>
              <a:t>centrality</a:t>
            </a:r>
            <a:r>
              <a:rPr lang="pl-PL" sz="2800" dirty="0"/>
              <a:t> 🧮 — </a:t>
            </a:r>
            <a:r>
              <a:rPr lang="pl-PL" sz="2800" dirty="0" err="1"/>
              <a:t>counts</a:t>
            </a:r>
            <a:r>
              <a:rPr lang="pl-PL" sz="2800" dirty="0"/>
              <a:t> </a:t>
            </a:r>
            <a:r>
              <a:rPr lang="pl-PL" sz="2800" dirty="0" err="1"/>
              <a:t>how</a:t>
            </a:r>
            <a:r>
              <a:rPr lang="pl-PL" sz="2800" dirty="0"/>
              <a:t> </a:t>
            </a:r>
            <a:r>
              <a:rPr lang="pl-PL" sz="2800" dirty="0" err="1"/>
              <a:t>many</a:t>
            </a:r>
            <a:r>
              <a:rPr lang="pl-PL" sz="2800" dirty="0"/>
              <a:t> </a:t>
            </a:r>
            <a:r>
              <a:rPr lang="pl-PL" sz="2800" dirty="0" err="1"/>
              <a:t>edges</a:t>
            </a:r>
            <a:r>
              <a:rPr lang="pl-PL" sz="2800" dirty="0"/>
              <a:t> a </a:t>
            </a:r>
            <a:r>
              <a:rPr lang="pl-PL" sz="2800" dirty="0" err="1"/>
              <a:t>node</a:t>
            </a:r>
            <a:r>
              <a:rPr lang="pl-PL" sz="2800" dirty="0"/>
              <a:t> </a:t>
            </a:r>
            <a:r>
              <a:rPr lang="pl-PL" sz="2800" dirty="0" err="1"/>
              <a:t>has</a:t>
            </a:r>
            <a:endParaRPr dirty="0"/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3D0BFD8-F69C-7A5A-35CC-D7A263FCBDD6}"/>
              </a:ext>
            </a:extLst>
          </p:cNvPr>
          <p:cNvSpPr/>
          <p:nvPr/>
        </p:nvSpPr>
        <p:spPr>
          <a:xfrm>
            <a:off x="1392172" y="2430224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b="1" dirty="0" err="1"/>
              <a:t>Closeness</a:t>
            </a:r>
            <a:r>
              <a:rPr lang="pl-PL" sz="2800" b="1" dirty="0"/>
              <a:t> </a:t>
            </a:r>
            <a:r>
              <a:rPr lang="pl-PL" sz="2800" b="1" dirty="0" err="1"/>
              <a:t>centrality</a:t>
            </a:r>
            <a:r>
              <a:rPr lang="pl-PL" sz="2800" dirty="0"/>
              <a:t> 📏 — </a:t>
            </a:r>
            <a:r>
              <a:rPr lang="pl-PL" sz="2800" dirty="0" err="1"/>
              <a:t>how</a:t>
            </a:r>
            <a:r>
              <a:rPr lang="pl-PL" sz="2800" dirty="0"/>
              <a:t> </a:t>
            </a:r>
            <a:r>
              <a:rPr lang="pl-PL" sz="2800" dirty="0" err="1"/>
              <a:t>close</a:t>
            </a:r>
            <a:r>
              <a:rPr lang="pl-PL" sz="2800" dirty="0"/>
              <a:t> a </a:t>
            </a:r>
            <a:r>
              <a:rPr lang="pl-PL" sz="2800" dirty="0" err="1"/>
              <a:t>node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to </a:t>
            </a:r>
            <a:r>
              <a:rPr lang="pl-PL" sz="2800" dirty="0" err="1"/>
              <a:t>all</a:t>
            </a:r>
            <a:r>
              <a:rPr lang="pl-PL" sz="2800" dirty="0"/>
              <a:t> </a:t>
            </a:r>
            <a:r>
              <a:rPr lang="pl-PL" sz="2800" dirty="0" err="1"/>
              <a:t>others</a:t>
            </a:r>
            <a:endParaRPr dirty="0"/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1CBC8C74-CA06-971D-04E5-DEDBF114CE22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C406771-BE03-53D3-7F81-EFB928E627DD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EBA9C67-BCC1-D030-9025-3775EDA6D3F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A66008C4-4D63-397C-59D9-F412BCD83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043A7F59-5A4E-D684-B7DA-24F18BDFDB78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0F01EFB0-2972-5A5A-8BF0-4ED8D15E64F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D83FA4FA-B456-7043-E858-8A0D461C1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6D8846D0-0D60-B154-D29B-AD5EC458D4ED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BCEC3DF5-1415-F0C8-DCBB-55085B7C3D4B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60241CC0-A51B-31E1-1A27-109F7A27A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A7DDB6A0-BB53-65E0-9F8A-E5F8B59427B6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28803541-B165-CCA7-5B22-EBD13B0BDB1E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0EA63EFD-87F9-7808-751D-DD0A0DE91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256264AF-123D-E069-FB25-4471CB0DBFB8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B5C5A532-B18E-230C-B44E-2F629A328C1E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73B62C0F-CA1D-68B9-EDA4-06048E5E0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855F778-55C4-1603-76FA-C65E958FFCB0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7AC802F-09C8-5107-C47C-0A5239CDCA37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0EB76FE8-F45A-5C80-6110-99D5072F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E80A86B9-7AB2-907E-A434-7C72DFBE8A3B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2CDF3CE-5CC3-89A0-4EFC-4265F1706D6D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48206190-DFF6-635C-BA46-BF7DA043C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sp>
        <p:nvSpPr>
          <p:cNvPr id="27" name="PointBox_1">
            <a:extLst>
              <a:ext uri="{FF2B5EF4-FFF2-40B4-BE49-F238E27FC236}">
                <a16:creationId xmlns:a16="http://schemas.microsoft.com/office/drawing/2014/main" id="{95393A90-8DE6-A104-5D5F-974F7C64746C}"/>
              </a:ext>
            </a:extLst>
          </p:cNvPr>
          <p:cNvSpPr/>
          <p:nvPr/>
        </p:nvSpPr>
        <p:spPr>
          <a:xfrm>
            <a:off x="1392172" y="3721104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b="1" dirty="0" err="1"/>
              <a:t>Eigenvector</a:t>
            </a:r>
            <a:r>
              <a:rPr lang="pl-PL" sz="2800" b="1" dirty="0"/>
              <a:t> </a:t>
            </a:r>
            <a:r>
              <a:rPr lang="pl-PL" sz="2800" b="1" dirty="0" err="1"/>
              <a:t>centrality</a:t>
            </a:r>
            <a:r>
              <a:rPr lang="pl-PL" sz="2800" b="1" dirty="0"/>
              <a:t> 🌟 — </a:t>
            </a:r>
            <a:r>
              <a:rPr lang="pl-PL" sz="2800" dirty="0" err="1"/>
              <a:t>importance</a:t>
            </a:r>
            <a:r>
              <a:rPr lang="pl-PL" sz="2800" dirty="0"/>
              <a:t> of </a:t>
            </a:r>
            <a:r>
              <a:rPr lang="pl-PL" sz="2800" dirty="0" err="1"/>
              <a:t>neighbors</a:t>
            </a:r>
            <a:r>
              <a:rPr lang="pl-PL" sz="2800" dirty="0"/>
              <a:t> </a:t>
            </a:r>
            <a:r>
              <a:rPr lang="pl-PL" sz="2800" dirty="0" err="1"/>
              <a:t>influences</a:t>
            </a:r>
            <a:r>
              <a:rPr lang="pl-PL" sz="2800" dirty="0"/>
              <a:t> </a:t>
            </a:r>
            <a:r>
              <a:rPr lang="pl-PL" sz="2800" dirty="0" err="1"/>
              <a:t>importance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93182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69E86B-1D5A-C56D-9598-7BCE1B08A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46C41BC-DF0F-6D9E-22A1-BDF90D81D018}"/>
              </a:ext>
            </a:extLst>
          </p:cNvPr>
          <p:cNvSpPr txBox="1"/>
          <p:nvPr/>
        </p:nvSpPr>
        <p:spPr>
          <a:xfrm>
            <a:off x="3499776" y="182880"/>
            <a:ext cx="305885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B</a:t>
            </a:r>
            <a:r>
              <a:rPr sz="3200" dirty="0">
                <a:solidFill>
                  <a:srgbClr val="FFFFFF"/>
                </a:solidFill>
              </a:rPr>
              <a:t>E</a:t>
            </a:r>
            <a:r>
              <a:rPr lang="pl-PL" sz="3200" dirty="0">
                <a:solidFill>
                  <a:srgbClr val="FFFFFF"/>
                </a:solidFill>
              </a:rPr>
              <a:t>TWEENNESS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68C2410E-DBDA-6A09-54A8-5F6C0631C494}"/>
              </a:ext>
            </a:extLst>
          </p:cNvPr>
          <p:cNvSpPr/>
          <p:nvPr/>
        </p:nvSpPr>
        <p:spPr>
          <a:xfrm>
            <a:off x="1371601" y="433967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🌐 </a:t>
            </a:r>
            <a:r>
              <a:rPr lang="pl-PL" dirty="0"/>
              <a:t>How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node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on the </a:t>
            </a:r>
            <a:r>
              <a:rPr lang="pl-PL" dirty="0" err="1"/>
              <a:t>shortest</a:t>
            </a:r>
            <a:r>
              <a:rPr lang="pl-PL" dirty="0"/>
              <a:t> </a:t>
            </a:r>
            <a:r>
              <a:rPr lang="pl-PL" dirty="0" err="1"/>
              <a:t>path</a:t>
            </a:r>
            <a:r>
              <a:rPr lang="pl-PL" dirty="0"/>
              <a:t>?</a:t>
            </a:r>
            <a:endParaRPr dirty="0"/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B2372D99-866D-EE15-2EE6-7685D3832B32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0545FCAB-6652-4CF5-AFCA-EB0F7DC1F003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B0A27258-8FDE-1E51-0DA0-C607873CF89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E9F76358-B70B-2C24-40B1-3094D06B2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6AB2A20F-9AF7-22E9-6FB8-56F12CD310BD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BF94930-279D-79BB-165A-EB3785D6092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5AECBE36-7E1D-3C6C-D01A-B6BEC6C02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5D3858FF-2DD9-0EEB-4F00-60F78ABA1459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08A2714E-A194-C5DB-A5FA-969F5026B152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DEBD8331-B637-5450-D501-B05681485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B60E345B-FB1D-44F7-366E-31E2FB2ACC04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F5E51011-33FA-CF9D-1867-CBA384D3F22D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8E08D685-01FB-F17B-FA53-180DD1FDF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ED86E529-23CF-7307-9472-58336D49C8E5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8DC144EB-AD97-236C-088F-14190885865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506CF1BC-8992-B3DF-1FA6-DA265C721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0EC54CB-88E9-D542-7BD6-92B4A9561576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A3D9BCB-964A-C070-8558-1EC6DE5B844E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AEA39D7E-8983-2AFC-D4E8-43E77D959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A65B4F02-45E6-5099-3B91-EB7827A81DB4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4EBAF5C8-10A9-7493-BC62-683BDFF9819C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C60286D2-E1C4-B5AF-1E32-00E26B038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pic>
        <p:nvPicPr>
          <p:cNvPr id="13314" name="Picture 2" descr="Example Betweenness Centrality scores for a small graph | Download ...">
            <a:extLst>
              <a:ext uri="{FF2B5EF4-FFF2-40B4-BE49-F238E27FC236}">
                <a16:creationId xmlns:a16="http://schemas.microsoft.com/office/drawing/2014/main" id="{12EC1806-220A-B836-DFAF-18FF350FE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328" y="922291"/>
            <a:ext cx="5779136" cy="324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27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HY PPIS MATTER IN BIOLOGY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Regulate information flow inside cells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Control enzymatic activity, localization, degradation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Form the architecture of molecular machines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6ED9665-3BAA-E627-A3AE-20C25CD1F3A8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57B17F2-2B01-97C1-5F45-28F1CCBBEA16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C525861-7830-D522-B31B-B16D0DF6602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95B26AC-AEAA-970B-49DE-59926ED89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B40E4B7-1241-EDFB-5C8C-E2B8E16CF504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2623959-C072-6E45-BC58-A977EABC5C30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" name="Grafika 11" descr="Kolba z wypełnieniem pełnym">
              <a:extLst>
                <a:ext uri="{FF2B5EF4-FFF2-40B4-BE49-F238E27FC236}">
                  <a16:creationId xmlns:a16="http://schemas.microsoft.com/office/drawing/2014/main" id="{5236B0E5-27BD-1419-0571-506A04213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E7E8A28-3D72-5A4C-2DE5-73CA4EA1C210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8B9F865-1A67-6B10-D0C6-4C1501AEF920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5" name="Grafika 14" descr="Baza danych z wypełnieniem pełnym">
              <a:extLst>
                <a:ext uri="{FF2B5EF4-FFF2-40B4-BE49-F238E27FC236}">
                  <a16:creationId xmlns:a16="http://schemas.microsoft.com/office/drawing/2014/main" id="{CC045A18-FA9A-34F2-DE53-EB528D3B1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DCE1E78-F664-09A4-0542-7E95A0EE36D3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B3D2D29-AED9-B7B9-3335-7F846A49A09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społecznościowa z wypełnieniem pełnym">
              <a:extLst>
                <a:ext uri="{FF2B5EF4-FFF2-40B4-BE49-F238E27FC236}">
                  <a16:creationId xmlns:a16="http://schemas.microsoft.com/office/drawing/2014/main" id="{D97F99DA-416F-CE14-608D-5955D961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AFE0A6D-99A8-53C6-4A69-DAD2343961F8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20A2C63-BEF2-0EB3-2CA0-0CFB47952556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081D9A8A-238A-4E97-ACAB-986D1D82B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376C0F1-E09B-BF06-DBB0-FF7F1D0075EF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552C206-1F96-5005-D6D2-4D7B102B1FC3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4" name="Grafika 23" descr="Igła z wypełnieniem pełnym">
              <a:extLst>
                <a:ext uri="{FF2B5EF4-FFF2-40B4-BE49-F238E27FC236}">
                  <a16:creationId xmlns:a16="http://schemas.microsoft.com/office/drawing/2014/main" id="{E09AA2F6-9408-7AF7-DD5F-9383932F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DE5345B-5743-8974-5E64-D55C51BFFE2D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3FB2B1D9-B06F-DE0C-B4EC-7716A74844E6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Wejście z wypełnieniem pełnym">
              <a:extLst>
                <a:ext uri="{FF2B5EF4-FFF2-40B4-BE49-F238E27FC236}">
                  <a16:creationId xmlns:a16="http://schemas.microsoft.com/office/drawing/2014/main" id="{1C092D48-11AA-CA9F-016A-5771157FF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ODULARITY &amp; COMMUNITIES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🏘️ Modules correspond to pathways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Clustering reveals biological functions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35761EF9-A6E7-0F57-D6F3-3E384F755949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3CFC1FE2-61E7-C0E0-60A9-EA72E17D3A01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9039D0B0-D5AF-2B0D-6A71-1EFECC837F1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D44F40C0-3F5A-D6CF-9145-93FB52882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0E0D01CD-4BA7-ABAE-614B-BE836038749E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F38C962-A00E-6173-ED7C-755B55F37A1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8D228587-56EE-9986-28DB-0E83B5C83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0FFC0E38-A378-D7BB-9E7F-124566403600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0FFBD240-351C-6E5D-608D-9DB710165688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89A1B9C7-8695-183A-9534-823E00CED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C9615B79-BBE8-0F1A-C8F5-F4A08985550E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9582C9FB-0051-42FA-5087-6EA285A92EDA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22DE7DF8-D52F-70D4-3C73-0B615A3B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4C6CE5D-EEF0-3394-447E-67EDAB951F62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4C0AED8-F981-81FC-682E-ABEB2B2F2E0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7D0F8411-D9ED-5B41-0601-958767C64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9301436-66DB-D5E2-3327-192DC2B987EE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CB9B304-59EA-BF68-EF27-B57D4FC5AEF8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14C4350A-715A-BA49-2E1B-AAA4A7EA0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049D753B-B765-DF93-9A5E-26116A2CA7CB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A893908-6210-1DA2-9244-95C7F432A84C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443F5009-09F7-A352-38D3-097F04D20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sp>
        <p:nvSpPr>
          <p:cNvPr id="27" name="PointBox_1">
            <a:extLst>
              <a:ext uri="{FF2B5EF4-FFF2-40B4-BE49-F238E27FC236}">
                <a16:creationId xmlns:a16="http://schemas.microsoft.com/office/drawing/2014/main" id="{33CDC4F8-4710-9131-8AEB-E8351EEEC04E}"/>
              </a:ext>
            </a:extLst>
          </p:cNvPr>
          <p:cNvSpPr/>
          <p:nvPr/>
        </p:nvSpPr>
        <p:spPr>
          <a:xfrm>
            <a:off x="1371600" y="3471146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📏</a:t>
            </a:r>
            <a:r>
              <a:rPr dirty="0"/>
              <a:t> </a:t>
            </a:r>
            <a:r>
              <a:rPr lang="pl-PL" dirty="0" err="1"/>
              <a:t>Algorithms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Louvain, </a:t>
            </a:r>
            <a:r>
              <a:rPr lang="pl-PL" dirty="0" err="1"/>
              <a:t>Infomap</a:t>
            </a:r>
            <a:r>
              <a:rPr lang="pl-PL" dirty="0"/>
              <a:t>,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Girvan</a:t>
            </a:r>
            <a:r>
              <a:rPr lang="pl-PL" dirty="0"/>
              <a:t> - Newman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90F6C-B1C1-319F-9192-B45AEF14B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C084D1FF-B404-D767-2FEA-3743BE20F79D}"/>
              </a:ext>
            </a:extLst>
          </p:cNvPr>
          <p:cNvSpPr txBox="1"/>
          <p:nvPr/>
        </p:nvSpPr>
        <p:spPr>
          <a:xfrm>
            <a:off x="3054945" y="182880"/>
            <a:ext cx="394851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O</a:t>
            </a:r>
            <a:r>
              <a:rPr lang="pl-PL" sz="3200" dirty="0">
                <a:solidFill>
                  <a:srgbClr val="FFFFFF"/>
                </a:solidFill>
              </a:rPr>
              <a:t>UVAIN ALGORITM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06C20967-C8A1-656E-08C0-23B9223FA0C3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676B3D50-4995-4AAC-833C-0DA2A66C355F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185A2ECE-8D82-E103-4153-ED29A893CC7C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745A6994-0EAD-2B8B-DCA7-30C2B692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30120856-714C-1483-1031-E5BC8776478B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A4151FB-C5BA-3CA1-74AE-5FD1970D03C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C1951E9B-0439-61AB-B7A1-94AA77F38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2B083507-B6D3-C1AA-F2DC-FB2B1636C143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108EE65-1F6F-2EA6-BD6E-536FC0E5BFA2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75AF2254-4AB6-7004-519E-14F531F03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188AD87-5C3C-4911-10BC-8410C0185E27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784FBD7E-CDB4-6C2E-6D4B-4B5B284CA35A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41A0C727-CF87-E0C7-3513-934B2DD83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A869968B-26D5-EB18-711A-132833AF9708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D7DC56DB-C74E-8B84-4149-2F9CE18DF2EE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E1EF5CCF-4615-463F-1EC2-AEE9C3C4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45B45DB-93BB-B65D-8671-BDF703209807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8A82851-E432-E1C6-2462-7AB1768A0621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B03E798F-CB1A-607C-E899-917119196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B93EB58B-F787-FAD0-08D1-16BAD698BCA7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859CE8A9-1FF5-FF31-3BEC-2E6FF4B4F5C1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7CB8B15A-5610-46EA-9A5D-FBFE2E76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pic>
        <p:nvPicPr>
          <p:cNvPr id="29" name="Obraz 28" descr="Obraz zawierający Czcionka, tekst, biały, linia&#10;&#10;Zawartość wygenerowana przez AI może być niepoprawna.">
            <a:extLst>
              <a:ext uri="{FF2B5EF4-FFF2-40B4-BE49-F238E27FC236}">
                <a16:creationId xmlns:a16="http://schemas.microsoft.com/office/drawing/2014/main" id="{D49E3F88-9246-7ECE-886A-9CC7DDE361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2188" y="952321"/>
            <a:ext cx="6460171" cy="1358203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698A9BAF-4442-9A99-7AA3-6677C12A0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4" y="2548173"/>
            <a:ext cx="2540990" cy="2337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7AE9DBB1-34C9-8B41-2ABA-474754DB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425" y="2516718"/>
            <a:ext cx="2540991" cy="232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72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N</a:t>
            </a:r>
            <a:r>
              <a:rPr sz="3200">
                <a:solidFill>
                  <a:srgbClr val="FFFFFF"/>
                </a:solidFill>
              </a:rPr>
              <a:t>ETWORK MOTIFS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Recurrent patterns (e.g., feed-forward loops)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Motifs implement biological logic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DCA6F495-01D7-621C-0555-6C0EF1DB5F34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F1F756CB-4249-3D71-9619-4A9561D4DE24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8CCE29A9-579B-40B1-49A2-42A4F33016D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817BBDA7-36C8-72E3-2675-D243F6B9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65E86C36-BD51-9189-EF5C-1432107D53A7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3F5EC48E-9E89-4567-7993-0364062D60B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3EF1EB29-9DA8-3B1A-0F7A-022FA469F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671EC927-7EC4-12DA-6290-1F7460A46234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F005F782-5C76-285A-43FE-48D5671EA32E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68E76CD6-F3CC-C8E1-A676-EC189F76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F20DD71-C3FE-D120-F403-B1F59D3D5366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65A91ED8-7571-AB80-A9BE-BC2A9B176607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3A37C784-0834-BB3B-1E3E-ACA1F9C58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3BD34E3C-1DB7-A047-E621-110A1F18D847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D8381BA1-F004-9EF3-4486-2FFF24952F7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A07D543D-7E54-E5E8-017E-9B90E21D7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8C52C5D3-F745-ABAE-94BB-E5E5089A6B74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DCA2377-25F4-E584-E5D1-272331D8C7A3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4AB1E4DC-4774-56A2-D4DB-13F9DADB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1138EE92-AAA0-E6FD-827D-29D80059C4FB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8627FD89-774B-8AB1-9A25-346DE2881A40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E9D01504-B0B8-E04A-60BE-27AFF96EA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G</a:t>
            </a:r>
            <a:r>
              <a:rPr sz="3200">
                <a:solidFill>
                  <a:srgbClr val="FFFFFF"/>
                </a:solidFill>
              </a:rPr>
              <a:t>RAPH ALGORITHMS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Shortest paths = signaling routes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🎣 Network alignment &amp; similarity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5A979ADB-204A-5FEA-1451-C41EE3E220A2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99DF75C8-93F7-2B7E-1B02-1B9EEE3941D2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D3A2CEB-1313-9137-8B1E-32F2B7651C1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85552639-F91E-D32D-DEB2-C4A65A43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63A3CC31-7001-E344-ED08-5873D5A0BF38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BFEA1A7-C9DA-350B-9B64-9F562712B0A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4CF7FDF1-538E-345C-7106-A0EE19424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640F83E3-EFAC-2CE0-3511-294E09E43800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0D0CA025-2522-50DA-4DF9-73D1F72C358B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9DAE93F0-8018-E424-2E2F-3EACA07B7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AC6AF752-3D3B-A6DA-4C3C-020560162462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058BBD7D-C6C5-1B2D-72A6-A5319B00FD0E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31104C62-8C0E-9330-872C-62B33EF3F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00E7EC2E-EB04-A238-6E9A-5A849D9494EC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135468C2-6E50-170E-8250-EAB9B60174A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98CE1FE5-CA6C-7B0E-E591-D62F44E5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899153B-DEAA-0E73-F45A-3C8460976258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848B38F-045F-8D0F-FC74-0212C745AF31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53269273-D053-FAA2-E540-54C435AA1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BEF54F1D-B942-7873-1CE8-9BF83611DB66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D61FAD0E-28A9-9E79-1868-E96FD2C3AB30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3E0429B6-0D60-278F-1BBF-D1387B79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IFFUSION ON NETWORKS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💧 Models spreading of signals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Useful for disease gene prioritization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8F1622B4-3F74-A302-AD4E-329D7C9B2FF9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ED0E754F-214C-097E-2C50-A89C262516E1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02AC68E4-49E5-9ABA-4757-21E4EEA6F49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AAA127E6-B212-B803-6637-DC1977C1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377E417F-BA15-33C6-D2E2-798837A8EAA6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3C889CCB-FB38-0D79-B6AF-0CC54A89D3C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F5D1BC0A-F00C-A053-7C3C-E0531BD29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CBEB8C32-95DF-BEF0-4D10-4812DC5F2CC7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EA625503-649E-A3C4-1D80-42E336099695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161B3007-4964-ED91-A0DF-0F0F542FE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EE47210B-9338-D936-42BE-DF6EB489ADE7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ABC631E9-AD52-AD1B-64B0-E2D59998F110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9F6C85CC-A575-7152-5ACB-8E9E41D49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DE700B15-0142-7A81-6024-42DFDF160D60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2E5822CF-B4E6-91F8-98DC-678208635837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3CB3E990-DFDB-039D-CAD8-4C38823F7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6D84688-2D79-CC1A-476B-FC8F9D4C8DFF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15071E92-E8F8-6B24-4D62-F95C3F09FF9F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49B94069-6C06-A4C6-A76C-C37E90F39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FE545BB9-9827-1EE8-B2B4-F9A2ECC4B61F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4FC7456F-A841-486E-9798-8912400949D6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E354D657-83F5-3161-9EC3-4AA63FDF0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G</a:t>
            </a:r>
            <a:r>
              <a:rPr sz="3200">
                <a:solidFill>
                  <a:srgbClr val="FFFFFF"/>
                </a:solidFill>
              </a:rPr>
              <a:t>RAPH KERNELS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Compute similarities between nodes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Effective for function prediction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CEDBF98-E14B-7C96-AB59-6EB042934BBD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D381E89-C86A-45C3-C09A-3DB910C15590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F905A4AC-E782-0E0D-3D0A-C247625E47F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360DB84E-D30E-A092-22BE-6FA3271E2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5140ECFB-4459-B6A4-BA36-A26114E138CE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F97051A-0746-BCEE-39E7-F1B5D082745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1C99A46F-1F5E-076C-D213-9F5AE2B48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7D3AA149-F8F3-2D24-D564-8FFA21A99F73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CE237AA0-A6C7-D456-40E4-52949E309FE4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DE3C5217-1D9E-4459-8F0F-2800C8636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0BFA887C-8C35-141D-CB25-20879E89911B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9A353D05-D4D7-E2B3-A99B-801842527D94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EA02910B-4CE7-709E-65D8-2DA93393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6DEF4C36-F218-CFCA-62FA-6CAB79D18447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D5A310CD-5E97-CE08-0B7A-8B64D8B7A18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19810C9F-D37A-20E5-7A41-DCBDFE66A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66AC5A9-D337-C0CD-95B0-02B60C2EE23A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737B9B80-AB05-129C-5198-CC9039EC0498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C5D0BEEE-1DCF-E529-7E18-8DF266B9E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C35D654A-6475-0BDE-E894-EF301D499506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DF15A8E-400A-7E89-27E6-A1DA30A00970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69230F79-B016-9F86-670F-F65F0391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R</a:t>
            </a:r>
            <a:r>
              <a:rPr sz="3200">
                <a:solidFill>
                  <a:srgbClr val="FFFFFF"/>
                </a:solidFill>
              </a:rPr>
              <a:t>ANDOM WALK WITH RESTART</a:t>
            </a:r>
          </a:p>
        </p:txBody>
      </p:sp>
      <p:sp>
        <p:nvSpPr>
          <p:cNvPr id="3" name="PointBox_0"/>
          <p:cNvSpPr/>
          <p:nvPr/>
        </p:nvSpPr>
        <p:spPr>
          <a:xfrm>
            <a:off x="1402326" y="407460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🚶 Identifies network-proximal genes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19EF9704-C1CD-DCE6-9716-A165E0DE605D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ABFF5960-8E7E-3133-0A96-8A658A242529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894DE4C5-B3E7-C5F4-068B-9724F23C772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EFD3FE39-CC17-5E04-2145-36A1F7731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24379720-B98E-AD74-7559-3380C3DE7209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9AA0B34-9A90-BEA7-4078-25D89398789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12C7027A-899F-23DB-A673-B28A2A3B1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51A6A66-F97B-48B5-224A-CC097AB6559C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CF0837AE-52CF-70A5-B607-078CDD960025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FC3EE81E-2351-9C2D-2DA4-DCA61A143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0A9A3078-26AE-8AAD-91EA-426E2399049D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380AD5F7-0761-F4E5-4AA9-3EE5B9BA0EE5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DAE90D7F-A5F6-E0B0-6948-665BE5CEA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E402318-7453-5A1A-AD0E-D7AD6A3E99C0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F6030303-23AD-9690-7645-3BD30778DDA4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78B1297C-92AA-29FA-8EE0-BDC77FE2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168679D-2C46-FD41-CFFC-6E7DA65C4F85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72D5CB6-4AE4-DFC1-A9F1-6BD88A30F891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80262895-FD09-8987-BA6D-F8D9E1C0D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5E7D6F86-92AC-F168-A4CA-E6F726890827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06683F3F-A4DC-34FC-E43D-4542B1373AF0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3692A03C-837E-2BF7-E08F-E8DD7DB78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pic>
        <p:nvPicPr>
          <p:cNvPr id="15362" name="Picture 2" descr="PPT - Fast Random Walk with Restart and Its Applications PowerPoint ...">
            <a:extLst>
              <a:ext uri="{FF2B5EF4-FFF2-40B4-BE49-F238E27FC236}">
                <a16:creationId xmlns:a16="http://schemas.microsoft.com/office/drawing/2014/main" id="{6B9A3A4C-65AA-2BDF-EF68-132253E69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9" r="28440" b="23626"/>
          <a:stretch>
            <a:fillRect/>
          </a:stretch>
        </p:blipFill>
        <p:spPr bwMode="auto">
          <a:xfrm>
            <a:off x="2698954" y="1184692"/>
            <a:ext cx="4307758" cy="259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7F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K</a:t>
            </a:r>
            <a:r>
              <a:rPr sz="3200">
                <a:solidFill>
                  <a:srgbClr val="FFFFFF"/>
                </a:solidFill>
              </a:rPr>
              <a:t>NOWLEDGE GRAPH REPRESENTATIONS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Merging proteins, drugs, pathways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Enables reasoning over heterogenous data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87735AE6-95AC-F4BB-9CAF-F879F3A8188C}"/>
              </a:ext>
            </a:extLst>
          </p:cNvPr>
          <p:cNvSpPr/>
          <p:nvPr/>
        </p:nvSpPr>
        <p:spPr>
          <a:xfrm>
            <a:off x="0" y="-324802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214B9233-D1E1-5A75-8195-D49F07D08DBA}"/>
              </a:ext>
            </a:extLst>
          </p:cNvPr>
          <p:cNvGrpSpPr/>
          <p:nvPr/>
        </p:nvGrpSpPr>
        <p:grpSpPr>
          <a:xfrm>
            <a:off x="118543" y="589512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E1A07AD9-931C-F442-2DD9-406A9BFC1F2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70741CA8-8A64-C003-E3B3-738C9281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1871526F-9B7E-CCAD-B6E8-F677D0411449}"/>
              </a:ext>
            </a:extLst>
          </p:cNvPr>
          <p:cNvGrpSpPr/>
          <p:nvPr/>
        </p:nvGrpSpPr>
        <p:grpSpPr>
          <a:xfrm>
            <a:off x="91167" y="4885884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F3CB86A-AEB9-9488-797A-7EDE93AF04A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9ADF16E4-6900-F887-9C64-3A81596FC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4748F9DD-FD6B-82FF-AAB0-DA63CE082B71}"/>
              </a:ext>
            </a:extLst>
          </p:cNvPr>
          <p:cNvGrpSpPr/>
          <p:nvPr/>
        </p:nvGrpSpPr>
        <p:grpSpPr>
          <a:xfrm>
            <a:off x="111699" y="1301187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67D13063-20EC-F59E-CCFB-2B43D4D8BEA4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16DDC7E1-99B7-9628-BFB9-040B5A415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1AE9038-6674-B958-C3A1-11F6C36FBACD}"/>
              </a:ext>
            </a:extLst>
          </p:cNvPr>
          <p:cNvGrpSpPr/>
          <p:nvPr/>
        </p:nvGrpSpPr>
        <p:grpSpPr>
          <a:xfrm>
            <a:off x="104855" y="2021636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8758B9F7-7B08-23B6-83C3-5F83D270F16B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C040950E-5123-50F1-143E-7C45306E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679AADF3-68B3-F7EB-120E-C9C9F17DC81C}"/>
              </a:ext>
            </a:extLst>
          </p:cNvPr>
          <p:cNvGrpSpPr/>
          <p:nvPr/>
        </p:nvGrpSpPr>
        <p:grpSpPr>
          <a:xfrm>
            <a:off x="543086" y="2737698"/>
            <a:ext cx="612000" cy="612000"/>
            <a:chOff x="543086" y="2265750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1E0727F7-2D74-B282-B8B2-BE116190092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Sieć społecznościowa z wypełnieniem pełnym">
              <a:extLst>
                <a:ext uri="{FF2B5EF4-FFF2-40B4-BE49-F238E27FC236}">
                  <a16:creationId xmlns:a16="http://schemas.microsoft.com/office/drawing/2014/main" id="{09C57265-2249-5080-AD80-0CA4F2E1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2912D4F-4740-E234-BBEE-1513FA81CCA9}"/>
              </a:ext>
            </a:extLst>
          </p:cNvPr>
          <p:cNvGrpSpPr/>
          <p:nvPr/>
        </p:nvGrpSpPr>
        <p:grpSpPr>
          <a:xfrm>
            <a:off x="91167" y="3453760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280768A-D199-D074-9AB2-63C68FF0EB4A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452DCBA8-AD0D-4717-119F-F8DD7F011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A2A0D268-A5BF-16AF-6300-A2C7757280F4}"/>
              </a:ext>
            </a:extLst>
          </p:cNvPr>
          <p:cNvGrpSpPr/>
          <p:nvPr/>
        </p:nvGrpSpPr>
        <p:grpSpPr>
          <a:xfrm>
            <a:off x="84323" y="4165435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17E5D586-D8E4-8EFB-20F0-E651E604C073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32CB16BA-EE40-D736-B0E5-DF903DCB9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EEP LEARNING IN PPI PREDICTION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Models infer binding from sequences/structures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Outperforms classical approaches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FE05C9AB-26AB-1532-E69B-E397F344D3D9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15F99620-18FA-9D05-87D0-F4C2702BE4E7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525764AC-8756-9BE5-0F9B-1498AA21CCA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19C4939A-16F8-8C2E-9698-35DCF9837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D7B4DCE3-B73A-F716-7771-5D8AB7E11D88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F52E8980-00D3-CC6D-7DF4-F9C1C6ECA82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B52EE3C-497A-CDB2-9C4F-4B1353FC4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7996AF80-FAFE-4540-37F6-AB986A80520D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B60E429-914E-0B95-8F97-ADE1287A6C47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822F1027-62EF-E969-01CE-CC84CEA5E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06D32039-EED0-7692-BA27-328D653774DF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22F4C6ED-1339-67A4-E7A8-1A4454933B12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7576E936-2D2F-46C1-87F0-A5A662EA6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8F3AFD44-1516-2C2D-5E3F-4792325503B2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923B8F9E-6FD9-EC06-FC39-B8A8C56F8E13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5CF70986-5D41-D0FF-9BA8-DD39BD289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0D674667-4021-DA2D-7ED6-545FC063DD89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247C654D-7640-3896-0BA0-A2D61DBDCF57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2" name="Grafika 31" descr="Procesor z wypełnieniem pełnym">
              <a:extLst>
                <a:ext uri="{FF2B5EF4-FFF2-40B4-BE49-F238E27FC236}">
                  <a16:creationId xmlns:a16="http://schemas.microsoft.com/office/drawing/2014/main" id="{3D937880-AE5E-FAE1-543A-7B3E40FD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E89F7526-F62D-2CF0-5E6B-4115D3F25523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8E1DC840-F605-61A0-9DF5-BB179DEF306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Sieć społecznościowa z wypełnieniem pełnym">
              <a:extLst>
                <a:ext uri="{FF2B5EF4-FFF2-40B4-BE49-F238E27FC236}">
                  <a16:creationId xmlns:a16="http://schemas.microsoft.com/office/drawing/2014/main" id="{0860F5E0-3145-05BE-E603-7C230B577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G</a:t>
            </a:r>
            <a:r>
              <a:rPr sz="3200">
                <a:solidFill>
                  <a:srgbClr val="FFFFFF"/>
                </a:solidFill>
              </a:rPr>
              <a:t>RAPH NEURAL NETWORKS (GNNS)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Operate directly on interaction graphs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Integrate topology with features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ECF73B42-8D0A-3AB1-02DA-7FE0AE5A128D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FB33409E-7CBA-0EBF-C19A-6672EB7DECC3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62B10CE5-18D2-DBAD-020A-81D630035C36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64A8FB15-9848-458D-11A7-ED9B6B532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18A7BE33-E011-F5C3-586E-C5A9F52DEF52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57C514CF-1809-2269-86DF-496A0FAFFA9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C2C8E606-E387-5C8C-94C7-4D1B3E391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1DC1855F-02BD-FBFE-6C8A-0D7B72F84D82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0F5122A5-991A-FDFA-F089-889EB4FC50CA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6BF05308-268F-C656-FC7A-BBBA1911F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A1CC80B8-CCA1-C55D-772E-9C59C6A801B5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8485B1D4-EC8D-38EB-5792-8A1C4DA18A04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5159766E-E612-072A-3C2D-AA0E696FE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523E90B4-87A6-EA91-99C1-7CF77878AE30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CF580C69-4142-CF2F-64A4-BD35C39060F3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6816C1A0-8CBF-B717-46D7-1112C85F3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2848E50-E29A-6429-1B45-47C688155F72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2E13472-246F-E807-D039-64CD3C1F4E1E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E0E6B871-A9B5-A399-5F7A-7E0AD7221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C96B6EBB-434D-33B5-A0EE-3DB829BF58E2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50172B02-87FB-2115-6A92-92BE1F7C943E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069FE371-4171-B997-D4C0-03C3C4CF0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F</a:t>
            </a:r>
            <a:r>
              <a:rPr sz="3200">
                <a:solidFill>
                  <a:srgbClr val="000000"/>
                </a:solidFill>
              </a:rPr>
              <a:t>ROM SINGLE PROTEINS TO NETWORKS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🌐 PPIs connect proteins into pathways and modules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Emergent properties appear only at the network level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40785595-8673-E60A-F14E-01F0F228EE72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E250B5AF-D2BE-1ED2-44B2-9A61B68FC165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8F6D22E5-7DE9-9223-D5CB-11534515EA7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yjście z wypełnieniem pełnym">
              <a:extLst>
                <a:ext uri="{FF2B5EF4-FFF2-40B4-BE49-F238E27FC236}">
                  <a16:creationId xmlns:a16="http://schemas.microsoft.com/office/drawing/2014/main" id="{AD9F3EBA-9CF3-352A-7B93-14C92A88E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C07C26F8-623B-EBC2-79F0-35D455FC973D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6AB4BD14-787A-42A1-3834-FECDA3DC74B2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B8D5072F-0241-48B5-F119-701818A59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EAD6EADF-85A3-D950-E2EC-B2A0FCF05E4D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40C03C51-E4DA-33C3-D0EE-D93E1EED45F8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00D9A50C-2303-E9F7-FD5A-C7ADB5945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AC3D021F-8C83-4DAB-1F75-48C6516743DB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E47A2CB-4EEE-5967-5630-D93DA372DDC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D0C00B66-C047-5403-1894-1A5603E58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31090E3D-72CE-6BE9-FC7D-2A4F90991A20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5D127CEB-B823-58DE-4596-8CA3F3385995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3C627526-1E21-7578-E3EA-9CD7983B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B1FBB9B-0523-8CEA-2E18-0481354643BB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BF77283-BDF8-8347-132F-377F433C81FB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7B8567A7-D357-4B09-F521-8C50FF2BD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9E6A4724-C0C2-6A69-8B82-DD325164967C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30E77993-EDD5-0C9A-E2FE-AD534DDC2C3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Wejście z wypełnieniem pełnym">
              <a:extLst>
                <a:ext uri="{FF2B5EF4-FFF2-40B4-BE49-F238E27FC236}">
                  <a16:creationId xmlns:a16="http://schemas.microsoft.com/office/drawing/2014/main" id="{99832FE5-ADD3-843C-4C86-9503031EF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EQUENCE-BASED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6081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Transformers extract binding features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F76401EC-E84F-B44B-E887-0BED36CAB33B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E564CE86-847D-8ACD-0432-6AF62543D4FB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D0DE8FAC-D4B2-8F5F-91A6-091A9CC2831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537F9707-3A37-6237-5EAE-2CA31DE71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08D6C259-0E42-A0EC-0569-9BA6828241F7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0444C8E4-6192-B8A4-7346-E7D9591FFDC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E58411D-EA3D-4C8A-370D-61A92CC6D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7968F9DE-8885-967B-FD22-6CAAFE2F2CB7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17D53277-462D-7391-6996-FF46524E6611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7F6BD8A4-543C-26CD-355D-B2667AEA9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9781EB9E-B8EC-6C41-4F70-717382D5289C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35107DAE-5DC9-E6B8-31DC-807B3F355076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8DF13817-DB43-09EB-92F1-DF3917454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3E67FDD-0BB2-ADAC-8E81-175BB70D8AC9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05D93D56-AC65-4544-F065-7D059076434C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9B7DA681-E810-646D-3424-BC137613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365400B-9155-CADF-B423-AC1A6BC2CDF2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CDE01290-BA37-5BC5-E1DE-44119E1AE23B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B843C126-198A-9770-616D-A34B4DEEC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546955CF-586E-E498-94AE-B455C46FFFD4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2AED47C6-0BF1-F706-5520-EDB967BC8A8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2FE5A0EE-B10C-F48C-ED8F-B668C2707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16386" name="Picture 2" descr="A deep-learning framework for multi-levelpeptide-protein interaction ...">
            <a:extLst>
              <a:ext uri="{FF2B5EF4-FFF2-40B4-BE49-F238E27FC236}">
                <a16:creationId xmlns:a16="http://schemas.microsoft.com/office/drawing/2014/main" id="{8ED482C3-D0BA-7AB4-FD95-2FB986CC3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19" y="2036232"/>
            <a:ext cx="7569534" cy="298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TRUCTURE-BASED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7986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⛓️ 3D CNNs or equivariant networks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199426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🗿 Predict interfaces &amp; affinities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84A97849-0B8C-679F-8F3C-25B5AD9954D0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B87BD028-99FD-3E8A-D0D6-A90EEDFE7CE6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4B29279C-D49B-AF85-3007-5B29A00E157B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21C97B9B-28F5-EEAB-6521-876B0D9C1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9F947FC8-A6D7-99BE-0F19-C2D6433753D2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F1CB75A3-DCFA-0EC7-C3DA-8AA4309EF6E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B421D77E-0361-32B4-EEBB-8767FB067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F7979F60-BA54-3868-5799-F22CC79C7A9D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4FB5577-985C-436E-79EB-89F7AB42E3EA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45F29465-AEEB-D698-2DC9-A2BE5373D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CBF02FCC-5207-CD2D-494A-7B54AB86C267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B1DCF940-FA14-EEEB-C8F6-16842C785C51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52566EBE-EF09-49AC-F2F4-2E71F3323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FEFBFD46-6811-52A5-AA6C-6EC948F9244E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5171E011-E68F-810A-87A0-4E3E54B8DF9E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71440A78-A1DD-D83C-99A5-BE78DC228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2C4E056-3423-5478-9F98-6D9FE9A32982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474C394-9D2B-B998-6DA8-F0B5AD62F627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B66684B8-F2C7-1BDA-56AD-7FD96420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06367C8C-4BDB-E751-7353-829A463F3C30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12A26AF2-CAAD-B51C-85C5-F92949516675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5E64CE4E-17DF-9776-832E-6301D59EC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17410" name="Picture 2" descr="Deep learning, 3D technology to improve structure modeling for protein ...">
            <a:extLst>
              <a:ext uri="{FF2B5EF4-FFF2-40B4-BE49-F238E27FC236}">
                <a16:creationId xmlns:a16="http://schemas.microsoft.com/office/drawing/2014/main" id="{14D0368F-05DA-DB31-C97A-E0927607B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4"/>
          <a:stretch>
            <a:fillRect/>
          </a:stretch>
        </p:blipFill>
        <p:spPr bwMode="auto">
          <a:xfrm>
            <a:off x="2173294" y="2882983"/>
            <a:ext cx="4797412" cy="207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LPHAFOLD-MULTIMER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Predicts multimeric structures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Provides interface residues directly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50B3A286-58AD-067A-0109-E3E61DE68B3A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1B98C23D-A56A-77FA-B76A-13CD59235D7C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EAECE033-78E4-4B0D-AA7E-9EE0F56ADE0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05C89A0E-8D5F-75D8-6FF8-CE1D1076D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C23B88FD-DC75-D123-D03B-DD3583C15B6C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D2A62A3-D508-E772-E28E-E8C53836F84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50427DCE-7A15-716D-67BB-1B233787D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17465491-0C16-BD31-90ED-0094EB672443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B7D12116-6A23-647D-0343-D707B740D206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ADDCD9FB-AC83-E2B8-9B0B-026A052C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8743653D-F603-6DCD-8872-0F72864C4032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B8ECF391-74EF-AD34-4AD7-138D35627DC5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2487C25B-FDE4-EF82-227C-7427720CE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5220E953-5C3B-C806-BCBE-EC4E61804CBA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B6CF9A11-4AE2-26E1-C4FE-746CC7CDE28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443B77FA-5553-13BA-A84B-4E0F7BB39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F22D03DB-D052-2305-ABD1-8A30C8E74195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1E6D41C2-DACD-1C87-9E91-668363F9A950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CCAB5754-E24D-1F33-2B4C-A079D0F47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6BB8AA74-ECDB-0211-BA1D-704EBC6208E5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74800A0-7560-FE42-414E-6A9B982EF34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E1504267-E058-B687-AB47-F2A93048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-SCRIPT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18392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📜 Infers interactions from embeddings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5A9682E3-4874-3466-CCCD-A8DAE36B474A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FA899BF6-DD9F-F3BD-8A3D-44B61850C852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AB4679C5-BE44-9700-161D-65338F065546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09897BA2-E5C5-8EDA-20EC-94DE3538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219134E2-3821-EB22-6AC2-647982D843D3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5BB341DF-90EF-895A-3506-6BBA0FE54AC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C1232726-0EE8-00F1-D3DD-7A76BB8A3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77DC3E3C-8C81-5DD9-3B1C-7F98E6317310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A4FDED55-CBDF-0798-278A-ED2448B63C2F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6A5C728E-CD6F-2C0E-0D74-B7FBC544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591F57B2-E688-A0EB-5A4E-CDF3665C6C66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1A0BAB32-F566-36DC-ADF8-5CE1115268E0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347AEA21-DA6E-77B3-1569-4B23CCBB7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B206A08D-B71B-1453-1068-EE993BA102E3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1992A7BC-766D-4F12-36EC-07D139FD48F4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C780CDD8-E010-C95A-7A07-CEE1C7E06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EEC6A57-1BCE-B795-9043-3D79609BF99E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886CDB8-4823-D40F-9409-4FE69F2A1163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9239A9E1-0C44-E839-8368-C7086F4FD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4362D63D-0F44-5691-E584-0972FD0C14A5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3F4FE06F-9692-4BCA-42DE-5C445D983C3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D24743A6-BCF1-E89F-B7B4-5440BD74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18434" name="Picture 2" descr="D-SCRIPT">
            <a:extLst>
              <a:ext uri="{FF2B5EF4-FFF2-40B4-BE49-F238E27FC236}">
                <a16:creationId xmlns:a16="http://schemas.microsoft.com/office/drawing/2014/main" id="{EA25D239-64B6-1DDF-4A84-995D25F41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447" y="2121301"/>
            <a:ext cx="6291810" cy="278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ASIF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1727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🌀 Geometric deep learning on molecular surfaces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599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Predicts binding sites and partners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EF4F5032-AAAA-31DB-B460-3F3B5F9044AC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0B20440F-C2BA-1643-EAEA-F3AA89B8180D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20630A4-A59B-DA95-A3AC-C0F45802F57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AA925AFC-0434-6771-0434-7A9ED4024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8D35E6B4-7910-C799-536D-6810926AF84C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F239D1BF-AA11-3374-9708-E4794EC7936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C054C123-8E9E-4022-3AE0-928BD2D96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9EB9729-26E4-CA6E-9320-59F48129E6A9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D61F8E7C-B0A4-29CD-9C57-53D6FFB1C59F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EA3DE583-77A5-D9D4-5D84-928B53A30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0D18531F-076F-4AC4-F775-2FC1940AA327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259F9A3F-5C8A-46D3-4D6C-5744795D1B9A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7C4AF936-885D-8654-BD54-486DC0143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DF38755F-7E6C-5D53-D07B-F0B4C9422597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41251CE-7A1C-E2C0-398A-635C035D002B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26EAD2F9-A96C-1F19-BF65-595F7188E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270AC4A-7E0D-E45D-5F58-6B030EF04D88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18E7B61-3145-413E-5C84-5D690D60773C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0E33B6D4-D91F-6692-5AD3-97323C18A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FE86981E-9E4A-0499-172A-5CE42754812C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00C00ED3-0401-C871-B266-B553BFB2B4A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55E3F9A6-4C77-9403-7636-C3A20BC1A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19458" name="Picture 2" descr="GitHub - LPDI-EPFL/masif: MaSIF- Molecular surface interaction ...">
            <a:extLst>
              <a:ext uri="{FF2B5EF4-FFF2-40B4-BE49-F238E27FC236}">
                <a16:creationId xmlns:a16="http://schemas.microsoft.com/office/drawing/2014/main" id="{420D5D06-5B85-5FE9-0815-794331F8B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r="18885"/>
          <a:stretch>
            <a:fillRect/>
          </a:stretch>
        </p:blipFill>
        <p:spPr bwMode="auto">
          <a:xfrm>
            <a:off x="2610463" y="3062793"/>
            <a:ext cx="4586749" cy="188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IFFDOCK &amp; DIFFUSION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🌫️ Generative docking approaches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🤝 Also applied to PPI interface design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9B6D390F-6987-CBCF-266C-A8C37352EBF9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2E07D26-2DED-5FD0-DEA6-0EF8513B91E3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8AEDF40B-7A7A-2CFF-8AC7-F70C6653241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D79D5D4E-774D-AD5A-805F-E6B159061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E350B7DA-7C77-4E61-E1ED-DCF2C5706DF4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1B55EEF8-B197-45FD-48E7-AFB0511CDD4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34798EFD-4F12-A67F-EB17-88CAFFAEC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59E85EE8-D909-E1AF-31C0-20F89A63C520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5802A5AD-44F6-4B1F-BEA4-DB5AD398DC0F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26DD85B8-1DA7-3EF8-B79E-C77D7CC24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0F8C1DBD-796B-4506-27B5-276949A4951E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23C43F90-EBCD-5DB1-B4E8-DB5D05488D39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B770D0D0-9EFD-FC81-8E17-7EFB0A268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3F1749CD-CC51-12FF-B14D-6EBD6325DB5A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BAB0CD6E-0549-F6A6-B90E-9ACD1F28EA3E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ACFE573C-C8D2-FE5A-C46A-D68EA1507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1DA71D0-4A45-4223-600A-5110E4836B5C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7A975227-3C37-C888-D411-B120969ED9B6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4E0BEA89-1BCD-CF6C-13B5-2AEB3A9F2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C4EAAE1E-93F8-2451-2D20-6344DB13CFF5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107FB9BB-5C78-18D1-92C5-DCF55F000DC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9290AE1C-8AC0-36FF-81DE-FBA4DABFE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R</a:t>
            </a:r>
            <a:r>
              <a:rPr sz="3200">
                <a:solidFill>
                  <a:srgbClr val="FFFFFF"/>
                </a:solidFill>
              </a:rPr>
              <a:t>EPRESENTATION LEARNING CHALLENGES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Integrating sequences + structures + networks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Limited ground-truth data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42FFFC0E-54EC-BC4C-3B48-A47FB5955024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9F24CA51-EF0B-F100-7BA6-156D53122499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E703EFC-6A5C-87A5-5C45-E75CC6D1AC4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338B60F0-3AA0-0370-2522-441FA0CE8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71797532-B3E0-6A68-3867-E75284EAC933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62E775A-84FB-5877-9F00-1A611294A56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EE3D1AEA-4367-3667-C556-0283DA1D8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F6D79C1C-75EC-8429-F9F1-7D145F1F472C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3120108-658E-AC25-BC1D-398523B081D1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02AA5650-38B8-1725-AC3F-E278EB9E0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5FFE26CA-828D-4713-5E3E-6B7868283795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5CCC6DDD-BD2D-184F-9C24-91FA1D2FB97A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0D78CC35-2EEE-4161-3DC9-379F399A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7D5AE18B-0E6A-17BB-FC14-07048268C91A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64B999D-81D6-E6B6-79CC-A472033EE78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22BD9D15-77EC-D64F-27FE-2287CBB98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023DD33-BEE8-6372-F4DB-E55997BE31E3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9BCDC24-FE6F-A6FC-3D49-6E88FF7C60AD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F34970E6-FF2E-C444-7BDD-6AEDC850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B9D43DFC-09B5-0489-ACB1-4EBBEA487F4F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A5AB0298-3321-ABC5-20DD-47E86CE736D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6B1CC639-B38A-A729-7AB5-4A5E76113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C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B</a:t>
            </a:r>
            <a:r>
              <a:rPr sz="3200">
                <a:solidFill>
                  <a:srgbClr val="FFFFFF"/>
                </a:solidFill>
              </a:rPr>
              <a:t>ENCHMARKING &amp; EVALUATION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Train/test leakage issues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Overfitting to hubs common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8A8AB5D9-BEA2-A889-A6C3-CB5E1DDB7141}"/>
              </a:ext>
            </a:extLst>
          </p:cNvPr>
          <p:cNvSpPr/>
          <p:nvPr/>
        </p:nvSpPr>
        <p:spPr>
          <a:xfrm>
            <a:off x="0" y="-301232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E8E267A5-BE95-87A6-D353-7A46269AD749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03943D91-0E59-15B1-5857-DD5BC67B6B3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33060EAA-25CD-D709-4A1E-040CC6F3F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2F5176D1-C5FD-70C9-18ED-CE90A44A2CA7}"/>
              </a:ext>
            </a:extLst>
          </p:cNvPr>
          <p:cNvGrpSpPr/>
          <p:nvPr/>
        </p:nvGrpSpPr>
        <p:grpSpPr>
          <a:xfrm>
            <a:off x="91167" y="4413936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652E909-D21F-44DD-8902-66B7EBE1180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F2EC566-605D-B4E9-E3F8-A1917C628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13F2B66A-03F1-4F6D-F747-42974968C609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E1957AB0-3E5E-29ED-5BA6-E3C3E83AF971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CF621D6C-F819-4BCE-912A-67A97E8D0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7D8775E1-7CE5-B753-4A9E-2C7716A732FB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C2E037D1-8EB9-F712-29CB-488EEDF1DA6E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E07CC5C3-88C2-1CBC-607B-D95C1E0F4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CFAB9CAC-8215-6CF6-E149-326AEE214343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8D20B20-F8CD-D1F2-7237-647F7A7A8163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B08EC69D-ED3E-1AA2-F5B5-5811D7C08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52587AD-692F-D1AF-46BC-23D9A119E790}"/>
              </a:ext>
            </a:extLst>
          </p:cNvPr>
          <p:cNvGrpSpPr/>
          <p:nvPr/>
        </p:nvGrpSpPr>
        <p:grpSpPr>
          <a:xfrm>
            <a:off x="613681" y="2986199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0DA7F4B-CB9C-BA55-68F8-52A3C6084456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F7355EB9-5F82-7647-1DBC-C0A9D3109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3A912234-448A-4338-D4DE-F04DC8052BEF}"/>
              </a:ext>
            </a:extLst>
          </p:cNvPr>
          <p:cNvGrpSpPr/>
          <p:nvPr/>
        </p:nvGrpSpPr>
        <p:grpSpPr>
          <a:xfrm>
            <a:off x="164127" y="227098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C711C930-ABF2-18D1-EE17-C747A61F472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9201A18B-411C-E626-18A5-A6DF4EC33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IGNAL TRANSDUCTION OVERVIEW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📡 Information flows via PPIs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Ligand → receptor → cascade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7ACEE594-F01C-4AED-77EE-D8B1FA733CA3}"/>
              </a:ext>
            </a:extLst>
          </p:cNvPr>
          <p:cNvSpPr/>
          <p:nvPr/>
        </p:nvSpPr>
        <p:spPr>
          <a:xfrm>
            <a:off x="0" y="-18321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E55001CE-1999-B4E5-963C-4FD86DDBA2C0}"/>
              </a:ext>
            </a:extLst>
          </p:cNvPr>
          <p:cNvGrpSpPr/>
          <p:nvPr/>
        </p:nvGrpSpPr>
        <p:grpSpPr>
          <a:xfrm>
            <a:off x="118543" y="589513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FEC099D2-44F0-3A81-35A7-021A92661C7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F1CA2DDE-2105-3477-2047-C612673C3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A1BE0807-885F-D409-27CD-839D7FF341B6}"/>
              </a:ext>
            </a:extLst>
          </p:cNvPr>
          <p:cNvGrpSpPr/>
          <p:nvPr/>
        </p:nvGrpSpPr>
        <p:grpSpPr>
          <a:xfrm>
            <a:off x="91167" y="4885885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8DFA62E-6226-95B0-6F9C-09403412FD8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D4BBD089-DE67-F8EC-7BA8-DD0FF8EA7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2BDF8811-B9F7-99ED-D127-EA816EEC5F87}"/>
              </a:ext>
            </a:extLst>
          </p:cNvPr>
          <p:cNvGrpSpPr/>
          <p:nvPr/>
        </p:nvGrpSpPr>
        <p:grpSpPr>
          <a:xfrm>
            <a:off x="111699" y="1301188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4DC44CFA-A08C-FAE5-5B72-74D04FA08C81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E2AB28F9-3846-84CE-CCD8-647738964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6B9641DC-DBBA-BEC8-97EC-C29D73158F9C}"/>
              </a:ext>
            </a:extLst>
          </p:cNvPr>
          <p:cNvGrpSpPr/>
          <p:nvPr/>
        </p:nvGrpSpPr>
        <p:grpSpPr>
          <a:xfrm>
            <a:off x="104855" y="2021637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8C786F3E-C854-B841-C568-2BFBA7A61CB3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7A4E2222-C3A8-822A-D833-9DD7B8E16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5AD009F-4B19-58F2-D9C7-42A239578C5B}"/>
              </a:ext>
            </a:extLst>
          </p:cNvPr>
          <p:cNvGrpSpPr/>
          <p:nvPr/>
        </p:nvGrpSpPr>
        <p:grpSpPr>
          <a:xfrm>
            <a:off x="91167" y="3453761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B1BEE34-8679-B5B0-6C3E-82EAC05841BF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4506DAB9-3B18-A2B3-28A6-BCD624D0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B0C88E5A-2E1B-F7B3-2B37-86ADA29464A4}"/>
              </a:ext>
            </a:extLst>
          </p:cNvPr>
          <p:cNvGrpSpPr/>
          <p:nvPr/>
        </p:nvGrpSpPr>
        <p:grpSpPr>
          <a:xfrm>
            <a:off x="531178" y="4157046"/>
            <a:ext cx="612000" cy="616387"/>
            <a:chOff x="84323" y="3693487"/>
            <a:chExt cx="612000" cy="616387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BE6DA60C-2B14-2886-CD3E-8C6F04423CCE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2" name="Grafika 31" descr="Igła z wypełnieniem pełnym">
              <a:extLst>
                <a:ext uri="{FF2B5EF4-FFF2-40B4-BE49-F238E27FC236}">
                  <a16:creationId xmlns:a16="http://schemas.microsoft.com/office/drawing/2014/main" id="{4150537A-3B4F-FEBC-E20B-EB2718C8B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9F33E060-96CF-2BD4-AAA2-35B972CC10CC}"/>
              </a:ext>
            </a:extLst>
          </p:cNvPr>
          <p:cNvGrpSpPr/>
          <p:nvPr/>
        </p:nvGrpSpPr>
        <p:grpSpPr>
          <a:xfrm>
            <a:off x="164829" y="2729309"/>
            <a:ext cx="612000" cy="612000"/>
            <a:chOff x="543086" y="2265750"/>
            <a:chExt cx="612000" cy="612000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F218AE5E-DF6D-4BD3-885D-46E31A0CF954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Sieć społecznościowa z wypełnieniem pełnym">
              <a:extLst>
                <a:ext uri="{FF2B5EF4-FFF2-40B4-BE49-F238E27FC236}">
                  <a16:creationId xmlns:a16="http://schemas.microsoft.com/office/drawing/2014/main" id="{FA2FC1BC-99FA-C73B-FB1B-B94EF7C05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R</a:t>
            </a:r>
            <a:r>
              <a:rPr sz="3200">
                <a:solidFill>
                  <a:srgbClr val="FFFFFF"/>
                </a:solidFill>
              </a:rPr>
              <a:t>ECEPTOR–LIGAND INTERACTIONS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5438592" y="1188720"/>
            <a:ext cx="3248207" cy="138303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🛎️ Start signaling cascades</a:t>
            </a:r>
          </a:p>
        </p:txBody>
      </p:sp>
      <p:sp>
        <p:nvSpPr>
          <p:cNvPr id="4" name="PointBox_1"/>
          <p:cNvSpPr/>
          <p:nvPr/>
        </p:nvSpPr>
        <p:spPr>
          <a:xfrm>
            <a:off x="5438592" y="2810947"/>
            <a:ext cx="3232739" cy="196248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🧲 Trigger phosphorylation networks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BE6A8AA0-2F14-6E24-D269-0F22A6DD610C}"/>
              </a:ext>
            </a:extLst>
          </p:cNvPr>
          <p:cNvSpPr/>
          <p:nvPr/>
        </p:nvSpPr>
        <p:spPr>
          <a:xfrm>
            <a:off x="0" y="-18321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5B7293B6-D364-0301-4A65-FFEE6841175B}"/>
              </a:ext>
            </a:extLst>
          </p:cNvPr>
          <p:cNvGrpSpPr/>
          <p:nvPr/>
        </p:nvGrpSpPr>
        <p:grpSpPr>
          <a:xfrm>
            <a:off x="118543" y="589513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066B9A4-18A3-9B78-C761-6362DF8E8ED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4044CE0C-90DB-752E-CAB7-7E52FBE93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B4D85C95-4F5F-CFE6-12F0-3C7920CF32D3}"/>
              </a:ext>
            </a:extLst>
          </p:cNvPr>
          <p:cNvGrpSpPr/>
          <p:nvPr/>
        </p:nvGrpSpPr>
        <p:grpSpPr>
          <a:xfrm>
            <a:off x="91167" y="4885885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1DB4441-535C-1A3B-6E4F-F0948F3E80A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AFF35823-F8B4-3545-733A-7EF8A0D05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341E33EE-1270-9D7A-2D50-FFE093DEA37A}"/>
              </a:ext>
            </a:extLst>
          </p:cNvPr>
          <p:cNvGrpSpPr/>
          <p:nvPr/>
        </p:nvGrpSpPr>
        <p:grpSpPr>
          <a:xfrm>
            <a:off x="111699" y="1301188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95FC3F32-25E0-B1EA-CB88-3BEEA2D4E488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0E22B32E-BF7F-95F1-2489-F66ABFCB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463B889F-A55A-96EB-654F-CC4ECD4F5B58}"/>
              </a:ext>
            </a:extLst>
          </p:cNvPr>
          <p:cNvGrpSpPr/>
          <p:nvPr/>
        </p:nvGrpSpPr>
        <p:grpSpPr>
          <a:xfrm>
            <a:off x="104855" y="2021637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9B77ED36-5308-ADCB-369A-12AA0D32A7B1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A503D718-7D0A-9265-7136-5DDE85F8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EB9BF2AF-8962-BDBD-04E5-843E323BA25B}"/>
              </a:ext>
            </a:extLst>
          </p:cNvPr>
          <p:cNvGrpSpPr/>
          <p:nvPr/>
        </p:nvGrpSpPr>
        <p:grpSpPr>
          <a:xfrm>
            <a:off x="91167" y="3453761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0B572BA-3942-7E42-26E8-2F52A400CA76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5151C558-26E2-F2DA-479F-1A62CFA4F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AA61C6E-B68B-7344-18BF-A46A677EF1E7}"/>
              </a:ext>
            </a:extLst>
          </p:cNvPr>
          <p:cNvGrpSpPr/>
          <p:nvPr/>
        </p:nvGrpSpPr>
        <p:grpSpPr>
          <a:xfrm>
            <a:off x="531178" y="4157046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7A539F0A-A649-61C4-2CDC-11CE35DA4915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0080C7EE-FCD4-067A-95F7-948233EA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229BC6B3-17F4-80DC-AAE9-92DDB13F58EC}"/>
              </a:ext>
            </a:extLst>
          </p:cNvPr>
          <p:cNvGrpSpPr/>
          <p:nvPr/>
        </p:nvGrpSpPr>
        <p:grpSpPr>
          <a:xfrm>
            <a:off x="164829" y="2729309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4E059D5-4B7C-E1F0-D7F6-AF928B27FA3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0789E759-FF5E-B3C3-CB38-5E73E2A6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20482" name="Picture 2" descr="Cell Signaling - Fundamentals of Cell Biology">
            <a:extLst>
              <a:ext uri="{FF2B5EF4-FFF2-40B4-BE49-F238E27FC236}">
                <a16:creationId xmlns:a16="http://schemas.microsoft.com/office/drawing/2014/main" id="{1D1D90DE-C747-D1BD-4BC6-FF34C618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18122"/>
            <a:ext cx="3838571" cy="39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I</a:t>
            </a:r>
            <a:r>
              <a:rPr sz="3200">
                <a:solidFill>
                  <a:srgbClr val="000000"/>
                </a:solidFill>
              </a:rPr>
              <a:t>NTERACTOME: THE BIG PICTURE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4399847"/>
            <a:ext cx="7315200" cy="68889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🌍 The complete set of PPIs in an organism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9B974B3D-B46A-8818-8991-6744FA550659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D2E83D8D-8367-C1C9-1128-133B9B5ED7AA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E6E0FEF2-0CEC-D075-C8E3-EC405E029D6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yjście z wypełnieniem pełnym">
              <a:extLst>
                <a:ext uri="{FF2B5EF4-FFF2-40B4-BE49-F238E27FC236}">
                  <a16:creationId xmlns:a16="http://schemas.microsoft.com/office/drawing/2014/main" id="{6BE5CE46-4A7F-877B-DF92-7297923C4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C8900252-83F6-1B41-DDC3-90E5DF02407D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8966C20-5FDC-28FB-F026-B1C7DA12314F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0B8DD749-F006-066B-9F00-B17528651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AD817919-45B3-B3FB-C23C-B9AE17C0AFC4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955FBE2C-9DDC-A279-6F7F-B1BC11C5836D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3B251CB1-F780-7DB9-7BF8-4B349983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C60E1641-7334-9FDC-AA9D-6A9FF6A838D9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1EC5A93B-2007-86F4-4F19-591EFBAD0FE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B8D3C301-1317-1209-12BE-86869D9C5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73E9BED-B499-F087-A139-4BAC67239952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EF7A2719-F123-2BA8-124C-06234310945C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7FA59128-0AC5-B6F8-A38D-A6ED50799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B42444C-067A-C410-3AE6-8934DA0F238B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D2A1F99-B62D-603F-5EC1-4E9F40F18947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44A7075C-1351-353B-626F-B3DBA3F70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560BAA4B-D1AC-F387-3EC1-6AB8E5ACBAC1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6E6A2FEA-4075-6848-CAB0-84D4350F1DE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Wejście z wypełnieniem pełnym">
              <a:extLst>
                <a:ext uri="{FF2B5EF4-FFF2-40B4-BE49-F238E27FC236}">
                  <a16:creationId xmlns:a16="http://schemas.microsoft.com/office/drawing/2014/main" id="{690BFA16-413B-BB6F-E6B6-FECF00543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EF029B-5151-AC49-8CFD-E59792727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567" y="897083"/>
            <a:ext cx="5199626" cy="337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K</a:t>
            </a:r>
            <a:r>
              <a:rPr sz="3200">
                <a:solidFill>
                  <a:srgbClr val="FFFFFF"/>
                </a:solidFill>
              </a:rPr>
              <a:t>INASE–SUBSTRATE NETWORKS</a:t>
            </a:r>
          </a:p>
        </p:txBody>
      </p:sp>
      <p:sp>
        <p:nvSpPr>
          <p:cNvPr id="3" name="PointBox_0"/>
          <p:cNvSpPr/>
          <p:nvPr/>
        </p:nvSpPr>
        <p:spPr>
          <a:xfrm>
            <a:off x="5808268" y="1151840"/>
            <a:ext cx="2878532" cy="183231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Kinases regulate thousands of targets</a:t>
            </a:r>
          </a:p>
        </p:txBody>
      </p:sp>
      <p:sp>
        <p:nvSpPr>
          <p:cNvPr id="4" name="PointBox_1"/>
          <p:cNvSpPr/>
          <p:nvPr/>
        </p:nvSpPr>
        <p:spPr>
          <a:xfrm>
            <a:off x="5823736" y="3091035"/>
            <a:ext cx="2863064" cy="156951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🔀 Create branching decision circuits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F5FD5123-4BFF-DC13-54DF-E2BC12DDB2F5}"/>
              </a:ext>
            </a:extLst>
          </p:cNvPr>
          <p:cNvSpPr/>
          <p:nvPr/>
        </p:nvSpPr>
        <p:spPr>
          <a:xfrm>
            <a:off x="0" y="-18321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2ADAE52D-7D26-D55E-2012-96A182DF0E81}"/>
              </a:ext>
            </a:extLst>
          </p:cNvPr>
          <p:cNvGrpSpPr/>
          <p:nvPr/>
        </p:nvGrpSpPr>
        <p:grpSpPr>
          <a:xfrm>
            <a:off x="118543" y="589513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D936CABB-414A-4178-5391-A0BDB6EF767B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106E637D-E292-C856-CEA3-5EAB75077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86CC2281-09EE-C37D-1C4D-5F00187D898D}"/>
              </a:ext>
            </a:extLst>
          </p:cNvPr>
          <p:cNvGrpSpPr/>
          <p:nvPr/>
        </p:nvGrpSpPr>
        <p:grpSpPr>
          <a:xfrm>
            <a:off x="91167" y="4885885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BD674484-1F8D-C323-2103-0C7EA1F2EFB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BAC26B30-C398-E443-C478-16CB40D2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306E17A8-02D5-C60E-27FA-81E7E309664B}"/>
              </a:ext>
            </a:extLst>
          </p:cNvPr>
          <p:cNvGrpSpPr/>
          <p:nvPr/>
        </p:nvGrpSpPr>
        <p:grpSpPr>
          <a:xfrm>
            <a:off x="111699" y="1301188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37CC2F3C-136F-7798-2A7E-BEDE59C90B90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71A8BE2B-1DD0-55FA-F607-F59AFAF33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825CE57-5A25-40B7-B2AC-FAC4B4105D6D}"/>
              </a:ext>
            </a:extLst>
          </p:cNvPr>
          <p:cNvGrpSpPr/>
          <p:nvPr/>
        </p:nvGrpSpPr>
        <p:grpSpPr>
          <a:xfrm>
            <a:off x="104855" y="2021637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2F937782-40EF-51C2-607A-FC78BC9988EC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53C14E6C-AB7A-D69C-8739-AB1040934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8D9C8EE8-E42A-7093-702C-ED976CFA93EF}"/>
              </a:ext>
            </a:extLst>
          </p:cNvPr>
          <p:cNvGrpSpPr/>
          <p:nvPr/>
        </p:nvGrpSpPr>
        <p:grpSpPr>
          <a:xfrm>
            <a:off x="91167" y="3453761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B194AE4-4C33-AC2B-4D6B-C9956696E2C2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4C295EF1-A424-7142-1037-F95320502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00BCA10-67E8-064C-A03B-BD71D7469D03}"/>
              </a:ext>
            </a:extLst>
          </p:cNvPr>
          <p:cNvGrpSpPr/>
          <p:nvPr/>
        </p:nvGrpSpPr>
        <p:grpSpPr>
          <a:xfrm>
            <a:off x="531178" y="4157046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185100C5-18A7-9203-9B87-21BB8601F80B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7187FB57-799D-DA03-BF2C-D5E3E4BEE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2A7E7398-5E35-1283-29B5-65A51496244B}"/>
              </a:ext>
            </a:extLst>
          </p:cNvPr>
          <p:cNvGrpSpPr/>
          <p:nvPr/>
        </p:nvGrpSpPr>
        <p:grpSpPr>
          <a:xfrm>
            <a:off x="164829" y="2729309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DF0D7AA3-B946-A60B-A117-509A7E09ED6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7176282E-6A3A-2E5F-EBFC-B1B556F1B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21506" name="Picture 2" descr="Cell Signaling - Fundamentals of Cell Biology">
            <a:extLst>
              <a:ext uri="{FF2B5EF4-FFF2-40B4-BE49-F238E27FC236}">
                <a16:creationId xmlns:a16="http://schemas.microsoft.com/office/drawing/2014/main" id="{CB25CF7C-426B-DFB1-E28C-0DE11689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539" y="1313074"/>
            <a:ext cx="4222368" cy="3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CAFFOLD &amp; ADAPTOR PROTEINS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Organize multi-step pathways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🏗️ Increase signaling specificity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5B8CD2E5-E7A3-D1DA-1458-9784FC5D0586}"/>
              </a:ext>
            </a:extLst>
          </p:cNvPr>
          <p:cNvSpPr/>
          <p:nvPr/>
        </p:nvSpPr>
        <p:spPr>
          <a:xfrm>
            <a:off x="0" y="-18321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A6AC0615-69DF-25F7-7639-01AF4D004B18}"/>
              </a:ext>
            </a:extLst>
          </p:cNvPr>
          <p:cNvGrpSpPr/>
          <p:nvPr/>
        </p:nvGrpSpPr>
        <p:grpSpPr>
          <a:xfrm>
            <a:off x="118543" y="589513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8B338449-42E7-1C85-88DF-6E28B0AF2D2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A4779B9D-3F9D-05B5-3798-6888E309B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0818C33C-1FC8-BCFF-49D2-F95249476B76}"/>
              </a:ext>
            </a:extLst>
          </p:cNvPr>
          <p:cNvGrpSpPr/>
          <p:nvPr/>
        </p:nvGrpSpPr>
        <p:grpSpPr>
          <a:xfrm>
            <a:off x="91167" y="4885885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FE9269C-1DD8-ED98-28D7-59577356EB6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24672498-3C9C-157D-1B4C-D6FC2D24D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F2CF23C4-A826-4DED-FA06-9792694ABA30}"/>
              </a:ext>
            </a:extLst>
          </p:cNvPr>
          <p:cNvGrpSpPr/>
          <p:nvPr/>
        </p:nvGrpSpPr>
        <p:grpSpPr>
          <a:xfrm>
            <a:off x="111699" y="1301188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A99610D3-1B9C-7E24-09C7-FC66C64DEEBE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E87687A5-02DF-2D82-F95E-31BB46EA3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18448D20-5899-3FDA-8A5B-3C68D86072FE}"/>
              </a:ext>
            </a:extLst>
          </p:cNvPr>
          <p:cNvGrpSpPr/>
          <p:nvPr/>
        </p:nvGrpSpPr>
        <p:grpSpPr>
          <a:xfrm>
            <a:off x="104855" y="2021637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46BBDF45-43E4-D788-1DF3-98904D8A8C45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6F325B59-AD2B-AF03-DB0F-4A9DA0C62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84C7C093-AD29-9326-C702-488B1D1DB8A9}"/>
              </a:ext>
            </a:extLst>
          </p:cNvPr>
          <p:cNvGrpSpPr/>
          <p:nvPr/>
        </p:nvGrpSpPr>
        <p:grpSpPr>
          <a:xfrm>
            <a:off x="91167" y="3453761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B98CAD1-1D56-007D-B26D-A9C131A278F3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D2ADD5DC-584E-AE2A-09C2-3B8C09DD7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6727EA3-B31D-C534-DAFE-A98E86EC64B1}"/>
              </a:ext>
            </a:extLst>
          </p:cNvPr>
          <p:cNvGrpSpPr/>
          <p:nvPr/>
        </p:nvGrpSpPr>
        <p:grpSpPr>
          <a:xfrm>
            <a:off x="531178" y="4157046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1AA70A50-9DDC-09AF-617A-9BCD5367CAF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A6B745DA-9F9D-A267-F2E9-4ED6F611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7D2C7F4D-C26A-6759-A73A-2EA97BB1264E}"/>
              </a:ext>
            </a:extLst>
          </p:cNvPr>
          <p:cNvGrpSpPr/>
          <p:nvPr/>
        </p:nvGrpSpPr>
        <p:grpSpPr>
          <a:xfrm>
            <a:off x="164829" y="2729309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A6C2CDB3-262D-836B-0763-1282B82510E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F31B777B-78BD-14F4-DBF7-B5F83C014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U</a:t>
            </a:r>
            <a:r>
              <a:rPr sz="3200">
                <a:solidFill>
                  <a:srgbClr val="FFFFFF"/>
                </a:solidFill>
              </a:rPr>
              <a:t>BIQUITIN SIGNALING</a:t>
            </a:r>
          </a:p>
        </p:txBody>
      </p:sp>
      <p:sp>
        <p:nvSpPr>
          <p:cNvPr id="3" name="PointBox_0"/>
          <p:cNvSpPr/>
          <p:nvPr/>
        </p:nvSpPr>
        <p:spPr>
          <a:xfrm>
            <a:off x="4144988" y="1371599"/>
            <a:ext cx="4541811" cy="135770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♻️ Regulates degradation &amp; trafficking</a:t>
            </a:r>
          </a:p>
        </p:txBody>
      </p:sp>
      <p:sp>
        <p:nvSpPr>
          <p:cNvPr id="4" name="PointBox_1"/>
          <p:cNvSpPr/>
          <p:nvPr/>
        </p:nvSpPr>
        <p:spPr>
          <a:xfrm>
            <a:off x="4160457" y="3003627"/>
            <a:ext cx="4526343" cy="135770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Ubiquitin ligases form dense networks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914D0819-23C7-6DF2-8A64-6E32F550340D}"/>
              </a:ext>
            </a:extLst>
          </p:cNvPr>
          <p:cNvSpPr/>
          <p:nvPr/>
        </p:nvSpPr>
        <p:spPr>
          <a:xfrm>
            <a:off x="0" y="-18321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F0F3C6D3-5156-CB33-5B95-A47AD93D04FD}"/>
              </a:ext>
            </a:extLst>
          </p:cNvPr>
          <p:cNvGrpSpPr/>
          <p:nvPr/>
        </p:nvGrpSpPr>
        <p:grpSpPr>
          <a:xfrm>
            <a:off x="118543" y="589513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147D9153-2820-1E63-03BA-F95C056CDFD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523D72E4-4A6C-A8ED-D59D-AD5552541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FABAC2DD-71DA-17D7-953C-D7BB523C8FCB}"/>
              </a:ext>
            </a:extLst>
          </p:cNvPr>
          <p:cNvGrpSpPr/>
          <p:nvPr/>
        </p:nvGrpSpPr>
        <p:grpSpPr>
          <a:xfrm>
            <a:off x="91167" y="4885885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042A8C6-0A87-9E86-EBD5-1C71EB96B8F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84EF401-74DA-E1D2-34F5-7FC4B048B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93CF8751-881B-4562-04FD-8B68D6694555}"/>
              </a:ext>
            </a:extLst>
          </p:cNvPr>
          <p:cNvGrpSpPr/>
          <p:nvPr/>
        </p:nvGrpSpPr>
        <p:grpSpPr>
          <a:xfrm>
            <a:off x="111699" y="1301188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E23CD8E9-BFAE-A585-58A6-95BDF723AC96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E48934F5-C527-A1CA-F476-B4ED5BDC6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7D4E11E-2171-5EC4-9692-B58D76245335}"/>
              </a:ext>
            </a:extLst>
          </p:cNvPr>
          <p:cNvGrpSpPr/>
          <p:nvPr/>
        </p:nvGrpSpPr>
        <p:grpSpPr>
          <a:xfrm>
            <a:off x="104855" y="2021637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AC3DBC41-FE42-0AFE-B64A-867A781749D5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07CA50E8-BB7D-028C-8A85-F907EA1CB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09A29C69-C859-D2C1-4255-10206CE3C4EB}"/>
              </a:ext>
            </a:extLst>
          </p:cNvPr>
          <p:cNvGrpSpPr/>
          <p:nvPr/>
        </p:nvGrpSpPr>
        <p:grpSpPr>
          <a:xfrm>
            <a:off x="91167" y="3453761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13EC3E6D-241A-A129-7482-1E6CD58B04C6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5DC4E597-D7D4-87FB-5310-40DC6238A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44BD948-B8C6-9C8A-B893-EF396542ECFE}"/>
              </a:ext>
            </a:extLst>
          </p:cNvPr>
          <p:cNvGrpSpPr/>
          <p:nvPr/>
        </p:nvGrpSpPr>
        <p:grpSpPr>
          <a:xfrm>
            <a:off x="531178" y="4157046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7706D69-701B-1CCD-F49B-D351615158F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5D343DBE-4779-A766-88CC-9C64CBD9F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CAF4E5AC-EB8A-96ED-E86C-BEE99EBEF1BA}"/>
              </a:ext>
            </a:extLst>
          </p:cNvPr>
          <p:cNvGrpSpPr/>
          <p:nvPr/>
        </p:nvGrpSpPr>
        <p:grpSpPr>
          <a:xfrm>
            <a:off x="164829" y="2729309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D53C6BCE-2937-E9B9-7A28-6823065A5014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6FEFCDDE-478C-3E7D-636C-26828500D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22530" name="Picture 2" descr="Protein Structure Ubiquitin at Sarah Fox blog">
            <a:extLst>
              <a:ext uri="{FF2B5EF4-FFF2-40B4-BE49-F238E27FC236}">
                <a16:creationId xmlns:a16="http://schemas.microsoft.com/office/drawing/2014/main" id="{E7CFD6C6-9F21-D3B7-1D17-14A15319F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64" y="1255425"/>
            <a:ext cx="2527639" cy="334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T</a:t>
            </a:r>
            <a:r>
              <a:rPr sz="3200">
                <a:solidFill>
                  <a:srgbClr val="FFFFFF"/>
                </a:solidFill>
              </a:rPr>
              <a:t>RANSCRIPTION FACTOR ACTIVATION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PPIs ultimately regulate gene expression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📨 TFs integrate upstream signals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0440763D-661D-5425-3281-591BE911D1AD}"/>
              </a:ext>
            </a:extLst>
          </p:cNvPr>
          <p:cNvSpPr/>
          <p:nvPr/>
        </p:nvSpPr>
        <p:spPr>
          <a:xfrm>
            <a:off x="0" y="-18321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F70F539C-2A41-95ED-D22D-1BFD4C5A2438}"/>
              </a:ext>
            </a:extLst>
          </p:cNvPr>
          <p:cNvGrpSpPr/>
          <p:nvPr/>
        </p:nvGrpSpPr>
        <p:grpSpPr>
          <a:xfrm>
            <a:off x="118543" y="589513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3CC2868-4EF9-A928-A3E1-C112259ADF09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201CCB63-D4E5-350E-6C20-ECFB6CD39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B02CC7DD-13B3-15E6-8483-E54F35F663D0}"/>
              </a:ext>
            </a:extLst>
          </p:cNvPr>
          <p:cNvGrpSpPr/>
          <p:nvPr/>
        </p:nvGrpSpPr>
        <p:grpSpPr>
          <a:xfrm>
            <a:off x="91167" y="4885885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6D6CBBB2-C100-DD61-9B3D-DBAE7DE610B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8BC2546A-37CA-97F2-2177-F80BCEAB5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02A38ED7-36CF-28C7-D379-106A690EF7BF}"/>
              </a:ext>
            </a:extLst>
          </p:cNvPr>
          <p:cNvGrpSpPr/>
          <p:nvPr/>
        </p:nvGrpSpPr>
        <p:grpSpPr>
          <a:xfrm>
            <a:off x="111699" y="1301188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CB46457-157C-33D4-7A12-1C68B66C508B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615203BB-0520-E001-733B-AD69B605C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7D7CD9F-8659-BE86-AF57-29A2DE2ACC8E}"/>
              </a:ext>
            </a:extLst>
          </p:cNvPr>
          <p:cNvGrpSpPr/>
          <p:nvPr/>
        </p:nvGrpSpPr>
        <p:grpSpPr>
          <a:xfrm>
            <a:off x="104855" y="2021637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B074AABF-DF6F-2ED2-96E3-E418C35B9C2A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4F78727A-3B8D-9D39-493C-9ED6BF9B4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25686CB1-F110-3C8F-5D0F-DF0DEF8D1932}"/>
              </a:ext>
            </a:extLst>
          </p:cNvPr>
          <p:cNvGrpSpPr/>
          <p:nvPr/>
        </p:nvGrpSpPr>
        <p:grpSpPr>
          <a:xfrm>
            <a:off x="91167" y="3453761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59DD3541-7CDC-CAE0-A99F-734DF7682242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B1F807A8-D693-F526-8831-98204EF1F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0AC84F8-5179-A756-4666-A75FA3850CDE}"/>
              </a:ext>
            </a:extLst>
          </p:cNvPr>
          <p:cNvGrpSpPr/>
          <p:nvPr/>
        </p:nvGrpSpPr>
        <p:grpSpPr>
          <a:xfrm>
            <a:off x="531178" y="4157046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EE229A0-7A60-F491-CAF0-F8AF499CD07B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EFC2DD9B-C8C1-5EE6-6160-3220D79C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041456F2-4D77-1405-9F6A-B9ED2B21D2C8}"/>
              </a:ext>
            </a:extLst>
          </p:cNvPr>
          <p:cNvGrpSpPr/>
          <p:nvPr/>
        </p:nvGrpSpPr>
        <p:grpSpPr>
          <a:xfrm>
            <a:off x="164829" y="2729309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376C03A9-55CF-55AF-C28C-EDC5ED99BB98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D6EA0717-8172-4725-DBB5-D2B6F3909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POPTOSIS INTERACTION NETWORKS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💀 Controlled by multi-protein complexes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Balance of pro- and anti-apoptotic PPIs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8D99B026-AAF3-1A87-126B-F297B760AF70}"/>
              </a:ext>
            </a:extLst>
          </p:cNvPr>
          <p:cNvSpPr/>
          <p:nvPr/>
        </p:nvSpPr>
        <p:spPr>
          <a:xfrm>
            <a:off x="0" y="-18321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3E01E4B-48C4-9569-75A0-DB1D3D692D71}"/>
              </a:ext>
            </a:extLst>
          </p:cNvPr>
          <p:cNvGrpSpPr/>
          <p:nvPr/>
        </p:nvGrpSpPr>
        <p:grpSpPr>
          <a:xfrm>
            <a:off x="118543" y="589513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510D1274-2908-E910-2D19-AE974C6FDD3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CD12602C-4E63-BB5B-ECDB-2C4A4EC63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1CF28A14-4A17-1256-B51D-82F3754A60E6}"/>
              </a:ext>
            </a:extLst>
          </p:cNvPr>
          <p:cNvGrpSpPr/>
          <p:nvPr/>
        </p:nvGrpSpPr>
        <p:grpSpPr>
          <a:xfrm>
            <a:off x="91167" y="4885885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927B4091-B636-6F68-D0D2-0629EE67208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BF7FF6D3-BD66-6AF0-52E6-F4F48751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AC3AAD44-E6DD-595D-863A-6B3094598049}"/>
              </a:ext>
            </a:extLst>
          </p:cNvPr>
          <p:cNvGrpSpPr/>
          <p:nvPr/>
        </p:nvGrpSpPr>
        <p:grpSpPr>
          <a:xfrm>
            <a:off x="111699" y="1301188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093E81D-3123-FC23-2F20-BE412DA1F439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1CAE4793-0D63-A43D-F7FF-C5639BC1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4C42DD4-5D24-23A5-8746-22E4A159AFEC}"/>
              </a:ext>
            </a:extLst>
          </p:cNvPr>
          <p:cNvGrpSpPr/>
          <p:nvPr/>
        </p:nvGrpSpPr>
        <p:grpSpPr>
          <a:xfrm>
            <a:off x="104855" y="2021637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0B97394F-58D7-D6CA-EA7D-FED310E9DCB5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2337ABAF-CFC6-5863-5507-AB5DACEA6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54AF7D6-D1E9-B7D3-822B-FDEA11F7ACCF}"/>
              </a:ext>
            </a:extLst>
          </p:cNvPr>
          <p:cNvGrpSpPr/>
          <p:nvPr/>
        </p:nvGrpSpPr>
        <p:grpSpPr>
          <a:xfrm>
            <a:off x="91167" y="3453761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935F3F53-E3C5-DC08-9344-C22150B1D73E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0702BC07-6389-7799-2FFE-DA2F2F78A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F7D509D-3ED1-5037-C52F-1EDDC09EBE56}"/>
              </a:ext>
            </a:extLst>
          </p:cNvPr>
          <p:cNvGrpSpPr/>
          <p:nvPr/>
        </p:nvGrpSpPr>
        <p:grpSpPr>
          <a:xfrm>
            <a:off x="531178" y="4157046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9E282627-7F94-34D2-5329-2D52CF54ED77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A928D6DB-8B97-B830-39F1-D8391FB01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B35D8ADB-625F-4056-89B1-3FA52BBCCE2A}"/>
              </a:ext>
            </a:extLst>
          </p:cNvPr>
          <p:cNvGrpSpPr/>
          <p:nvPr/>
        </p:nvGrpSpPr>
        <p:grpSpPr>
          <a:xfrm>
            <a:off x="164829" y="2729309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77B735C-5C49-0BF4-2C68-42E55D70B38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6E6C3D76-B280-19B7-F854-6D74611E7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ROSS-TALK BETWEEN PATHWAYS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Signals converge/diverge dynamically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🎛️ Enables context-specific responses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F672DD58-4C03-CE30-3D0A-E4F68358145F}"/>
              </a:ext>
            </a:extLst>
          </p:cNvPr>
          <p:cNvSpPr/>
          <p:nvPr/>
        </p:nvSpPr>
        <p:spPr>
          <a:xfrm>
            <a:off x="0" y="-18321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33B8D7CE-48FE-6AA0-759C-71B50CA435AB}"/>
              </a:ext>
            </a:extLst>
          </p:cNvPr>
          <p:cNvGrpSpPr/>
          <p:nvPr/>
        </p:nvGrpSpPr>
        <p:grpSpPr>
          <a:xfrm>
            <a:off x="118543" y="589513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19223651-EA30-2E04-2C5F-36FC05A2BC4A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AC4AFFBC-A1E8-0DAC-ACE9-C7B07EB04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5560AFBC-11EE-B7A4-3E99-69806DF35374}"/>
              </a:ext>
            </a:extLst>
          </p:cNvPr>
          <p:cNvGrpSpPr/>
          <p:nvPr/>
        </p:nvGrpSpPr>
        <p:grpSpPr>
          <a:xfrm>
            <a:off x="91167" y="4885885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868967B-4E92-0298-2DCA-58942072FFD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C904C7B4-5F46-1DEB-A500-45B14659F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CD2534CF-D83B-D629-72CD-5C023529FB9C}"/>
              </a:ext>
            </a:extLst>
          </p:cNvPr>
          <p:cNvGrpSpPr/>
          <p:nvPr/>
        </p:nvGrpSpPr>
        <p:grpSpPr>
          <a:xfrm>
            <a:off x="111699" y="1301188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CE15D853-D285-B7D4-99CB-CBE8087519AF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D6424E6A-B091-EF88-50E5-287ED1EC3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FF26E929-4DAF-9677-CFCF-B3574E290711}"/>
              </a:ext>
            </a:extLst>
          </p:cNvPr>
          <p:cNvGrpSpPr/>
          <p:nvPr/>
        </p:nvGrpSpPr>
        <p:grpSpPr>
          <a:xfrm>
            <a:off x="104855" y="2021637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11EBDB9-6AB6-3D20-E623-92F4B6AE080D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ACE3E639-ABE0-6A1D-37EC-5E4AE04B8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7CE57095-17CC-E490-8842-7A57F7D00E50}"/>
              </a:ext>
            </a:extLst>
          </p:cNvPr>
          <p:cNvGrpSpPr/>
          <p:nvPr/>
        </p:nvGrpSpPr>
        <p:grpSpPr>
          <a:xfrm>
            <a:off x="91167" y="3453761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E5428239-BF40-0683-F2BC-7199BB482468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81ACBD9B-0006-A735-05DD-C604C9C92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6DFE3EA-877F-B4CD-E5B8-8E068699646E}"/>
              </a:ext>
            </a:extLst>
          </p:cNvPr>
          <p:cNvGrpSpPr/>
          <p:nvPr/>
        </p:nvGrpSpPr>
        <p:grpSpPr>
          <a:xfrm>
            <a:off x="531178" y="4157046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6C06B25-BEF2-2137-05A8-EDA3214DF84B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DEC371BF-BBC9-BD6F-32A1-2DE801786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F688EF64-252E-F55A-AD2A-A12786076F38}"/>
              </a:ext>
            </a:extLst>
          </p:cNvPr>
          <p:cNvGrpSpPr/>
          <p:nvPr/>
        </p:nvGrpSpPr>
        <p:grpSpPr>
          <a:xfrm>
            <a:off x="164829" y="2729309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C13C81A1-89A1-8D39-AB0A-E688A7F976C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424BE167-6315-B9CE-AC0F-5E4E4B0B6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9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N</a:t>
            </a:r>
            <a:r>
              <a:rPr sz="3200">
                <a:solidFill>
                  <a:srgbClr val="FFFFFF"/>
                </a:solidFill>
              </a:rPr>
              <a:t>ETWORK ROBUSTNESS &amp; FAILURE</a:t>
            </a:r>
          </a:p>
        </p:txBody>
      </p:sp>
      <p:sp>
        <p:nvSpPr>
          <p:cNvPr id="3" name="PointBox_0"/>
          <p:cNvSpPr/>
          <p:nvPr/>
        </p:nvSpPr>
        <p:spPr>
          <a:xfrm>
            <a:off x="6049548" y="1207735"/>
            <a:ext cx="2637252" cy="169606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🛡️ Redundancy protects against noise</a:t>
            </a:r>
          </a:p>
        </p:txBody>
      </p:sp>
      <p:sp>
        <p:nvSpPr>
          <p:cNvPr id="4" name="PointBox_1"/>
          <p:cNvSpPr/>
          <p:nvPr/>
        </p:nvSpPr>
        <p:spPr>
          <a:xfrm>
            <a:off x="6049548" y="3017865"/>
            <a:ext cx="2637252" cy="169606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💥 Mutations in hubs cause disease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F07F4E3D-4E2C-6A39-1D60-BD0979941E1A}"/>
              </a:ext>
            </a:extLst>
          </p:cNvPr>
          <p:cNvSpPr/>
          <p:nvPr/>
        </p:nvSpPr>
        <p:spPr>
          <a:xfrm>
            <a:off x="0" y="-18321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0BB2992C-6CFA-A7BD-7BF2-269812249DD2}"/>
              </a:ext>
            </a:extLst>
          </p:cNvPr>
          <p:cNvGrpSpPr/>
          <p:nvPr/>
        </p:nvGrpSpPr>
        <p:grpSpPr>
          <a:xfrm>
            <a:off x="118543" y="589513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C23B4A37-88B6-180B-1C19-7C7A6E12053A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79F04F41-0401-236B-33E5-4BC737E8E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B39BF186-E312-C264-EF86-EF443E815922}"/>
              </a:ext>
            </a:extLst>
          </p:cNvPr>
          <p:cNvGrpSpPr/>
          <p:nvPr/>
        </p:nvGrpSpPr>
        <p:grpSpPr>
          <a:xfrm>
            <a:off x="91167" y="4885885"/>
            <a:ext cx="622919" cy="612000"/>
            <a:chOff x="91167" y="4413936"/>
            <a:chExt cx="622919" cy="612000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5A61184D-F267-14F2-2CEA-DF75DF5C15A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2EB28A4B-B118-7FCF-BD0C-9DB9ECF2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992AE6DF-BACF-2661-DF83-DC595C07438F}"/>
              </a:ext>
            </a:extLst>
          </p:cNvPr>
          <p:cNvGrpSpPr/>
          <p:nvPr/>
        </p:nvGrpSpPr>
        <p:grpSpPr>
          <a:xfrm>
            <a:off x="111699" y="1301188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9E3D7A66-F88C-E85A-F6AF-6E9403FBAFF6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25AAC2C6-72E9-611C-DC5E-0F0E23F09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5243F743-4216-CCEB-5013-F9676B51925C}"/>
              </a:ext>
            </a:extLst>
          </p:cNvPr>
          <p:cNvGrpSpPr/>
          <p:nvPr/>
        </p:nvGrpSpPr>
        <p:grpSpPr>
          <a:xfrm>
            <a:off x="104855" y="2021637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C603BA9A-961F-4F0F-B46A-9AED713CA9D4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8D00DC93-7AAC-9D73-1343-E40BF291E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D54F1E4E-644E-97BB-3EC3-777C5BBFF9AF}"/>
              </a:ext>
            </a:extLst>
          </p:cNvPr>
          <p:cNvGrpSpPr/>
          <p:nvPr/>
        </p:nvGrpSpPr>
        <p:grpSpPr>
          <a:xfrm>
            <a:off x="91167" y="3453761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D79749E8-771E-901E-9055-B602114C2CC6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703C1450-68B7-7FAB-6A0B-A746D2BE9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59C2586-F99B-62FC-9585-C9F51C385798}"/>
              </a:ext>
            </a:extLst>
          </p:cNvPr>
          <p:cNvGrpSpPr/>
          <p:nvPr/>
        </p:nvGrpSpPr>
        <p:grpSpPr>
          <a:xfrm>
            <a:off x="531178" y="4157046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BED8900-1E48-9174-E2BB-CAFDC10C1EB4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8082BD0A-4C72-2488-2052-3C1BEEDDA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AC5F3A15-170D-0283-6444-9ED813185314}"/>
              </a:ext>
            </a:extLst>
          </p:cNvPr>
          <p:cNvGrpSpPr/>
          <p:nvPr/>
        </p:nvGrpSpPr>
        <p:grpSpPr>
          <a:xfrm>
            <a:off x="164829" y="2729309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49CC4C77-7EF8-74D0-629B-51841FE11A8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B7EDCDD3-A31E-1F91-DBBD-82B1D54A0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23554" name="Picture 2" descr="Protein-protein-interaction network comprising 1,253 weighted ...">
            <a:extLst>
              <a:ext uri="{FF2B5EF4-FFF2-40B4-BE49-F238E27FC236}">
                <a16:creationId xmlns:a16="http://schemas.microsoft.com/office/drawing/2014/main" id="{E44962DF-289F-6DD0-62A9-ADE7D2068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944" y="1371599"/>
            <a:ext cx="4547556" cy="32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HY TARGET PPIS?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Many diseases arise from broken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PPIs are emerging drug targets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CF2CFF25-4AE0-B1AE-D23E-D0C6CE7805E2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CD3627B3-5FC5-2BA7-24A1-4540A7BA215B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F04FB241-2CA2-A77B-EADC-935CB1C5C4A8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7AF28E5F-48BE-5FAE-E9E2-E21ED57C4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4BDE2239-616D-EC65-531E-6CD1A1306409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FEE6E8FC-9FC8-2D93-621A-0B348F9855E3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lba z wypełnieniem pełnym">
              <a:extLst>
                <a:ext uri="{FF2B5EF4-FFF2-40B4-BE49-F238E27FC236}">
                  <a16:creationId xmlns:a16="http://schemas.microsoft.com/office/drawing/2014/main" id="{ED0CE116-0B0F-914D-1989-BB28C8C7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BE45B09-2A52-E220-2248-D706064AE75F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D2C588D-8A27-113B-9685-C362EFEB32EB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Baza danych z wypełnieniem pełnym">
              <a:extLst>
                <a:ext uri="{FF2B5EF4-FFF2-40B4-BE49-F238E27FC236}">
                  <a16:creationId xmlns:a16="http://schemas.microsoft.com/office/drawing/2014/main" id="{A08E17A2-B78E-C2DA-2B1B-F6E40CB6B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D3F8BD2-3434-4A28-30FA-6A9B68FD9181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D2DB934-9A70-5ED4-FF2C-410D578FE76D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Procesor z wypełnieniem pełnym">
              <a:extLst>
                <a:ext uri="{FF2B5EF4-FFF2-40B4-BE49-F238E27FC236}">
                  <a16:creationId xmlns:a16="http://schemas.microsoft.com/office/drawing/2014/main" id="{37B74212-E218-46CF-D04C-972F356CA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F2BE1F36-4CFC-0A98-3A29-BBDD2A3B3669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488CE66B-4044-6C04-656B-759BEC62DF6A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Igła z wypełnieniem pełnym">
              <a:extLst>
                <a:ext uri="{FF2B5EF4-FFF2-40B4-BE49-F238E27FC236}">
                  <a16:creationId xmlns:a16="http://schemas.microsoft.com/office/drawing/2014/main" id="{C86AD507-DBB2-594B-AA4F-D5512F0CE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4BD78145-1845-8931-602F-0DBC64364DA2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C4968982-3A90-BEE0-F03E-07168BDE6CA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2" name="Grafika 31" descr="Wyjście z wypełnieniem pełnym">
              <a:extLst>
                <a:ext uri="{FF2B5EF4-FFF2-40B4-BE49-F238E27FC236}">
                  <a16:creationId xmlns:a16="http://schemas.microsoft.com/office/drawing/2014/main" id="{AE275AC3-312F-15C1-04AD-6CED627FE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9675DA59-7B88-7638-A92D-9678CC66768D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34576A8D-9C4A-06F9-F383-4894B7184AD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Sieć społecznościowa z wypełnieniem pełnym">
              <a:extLst>
                <a:ext uri="{FF2B5EF4-FFF2-40B4-BE49-F238E27FC236}">
                  <a16:creationId xmlns:a16="http://schemas.microsoft.com/office/drawing/2014/main" id="{8CDCC5B6-3B44-1FE6-7709-B8DA5BB98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NTERFACE HOTSPOTS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🔥 Small sets of residues dominate binding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Hotspots are key for inhibitor design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BA85DB23-A3DD-2940-C5B5-A05310618042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E31FE499-7EF9-31D0-899A-914297DA45CE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27BCF3B8-A0BA-AED8-75D5-4E08438BC97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24D7016C-29C9-A9EB-00DD-770533197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48DC7EB7-EFCA-F121-32F0-60E24249C375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7B1DC11-BDCF-8C60-E03D-93B23F0CCA04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F5F0E7C3-9BFC-E990-6B6A-FDF341E1A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0E0A23A4-A381-65BF-4A46-C017373EBC80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B88BDF2F-A78B-A5D6-D393-FEA7808C04F1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CE9AC671-0D12-D6C5-B094-61653B598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1D84D7F4-E9E5-281E-D640-51C59D870290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B6D5DE7-DB78-5D1F-1C54-F22B43103ACF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00B4B580-A64E-6412-6E44-0D58B9102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D272B84D-4BF7-D928-A3E6-79E7550A5DF8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DF5F6E89-B5B4-58B3-F508-2F32077BA9A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C050BAB0-E336-E80B-F436-26E84DBFB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81CB020E-A76F-8FB0-8A04-9216076B655C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16BD7F3E-9593-91FA-A038-14EEA671F08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63C623D2-1A3E-5C4D-6FD5-75256FB8F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90DDF3CA-CD5D-3C81-CB7B-4063EC4EBCD3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BF1E3939-47B5-6FA9-5F25-18BC578AE865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F8D69BB7-3C8F-F66C-F578-7118560E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PI INHIBITOR STRATEGIES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Small molecules disrupting interfaces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Peptide mimetics of binding motifs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F034D8EB-F6E8-937D-EACA-9A995468FC1F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A78D2BBB-AAAA-AE9E-1B3B-52817F50E6C7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8F71ECA9-FCDC-A401-5DD6-F728A91F57F8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19547A73-D6D3-327D-68DF-A6F1008C5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7D675974-7DAB-9D71-5C0F-779DFD354E77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45CF6F8-F8FA-E611-5990-79D172925430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AF53F475-C759-100E-2F2F-5F14AC9DA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C2777A5B-0C90-9BE6-73DB-F6E4DE908437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CA18CF87-28D8-D477-A269-D6F3335207D6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2D515F7D-6D50-6B3F-E3E4-C4BF677A2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CD4CABC6-4146-01F8-142A-DEE7917D0D40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870DB6EB-14E6-2765-2D0A-7BBDED1BC0AA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EE4B7DCE-DE39-7630-4B6A-40AA8888A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8A99551D-2A0A-8CEF-52AC-B8C758E1E066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1C7AE7F1-6A8C-3B11-5078-4638821D0BC1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857DF915-6111-791A-7A7C-4908B2315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928FF48-ADEE-0254-AE33-3C4183A3E338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A9CD496-8098-8AF8-DABB-488101005BC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E63A62B5-B60F-FC0A-1999-BBEED2BE3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040473B0-B866-46C8-80F3-6B3E6DDEC8BA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71FB08C8-C3A7-EFBF-C020-CCCC6AB0B84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C7E90221-1C54-8F26-82DC-64FFF9B6F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T</a:t>
            </a:r>
            <a:r>
              <a:rPr sz="3200">
                <a:solidFill>
                  <a:srgbClr val="000000"/>
                </a:solidFill>
              </a:rPr>
              <a:t>YPES OF PROTEIN INTERACTIONS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🧲 Stable complexes (e.g., ribosome, proteasome)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Transient signaling interactions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Conditional/context-specific PPIs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27B66AE-6C36-F0BE-0BD5-A7A8370113FF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2F8ECC8-4F41-3E38-517D-FD92B43DEB39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4794B00-E728-F44F-6B38-D78EBE26194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DF2B814-B937-A360-F0F5-F4CF39D30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02AB51D-8D9C-54AE-2203-39E9B09A3D36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C4525FD-6437-5D48-F513-F27F91E9824C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" name="Grafika 11" descr="Kolba z wypełnieniem pełnym">
              <a:extLst>
                <a:ext uri="{FF2B5EF4-FFF2-40B4-BE49-F238E27FC236}">
                  <a16:creationId xmlns:a16="http://schemas.microsoft.com/office/drawing/2014/main" id="{0685906C-D6CC-2157-3076-F4C0560F0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9635086-54A2-313F-96BA-A3E806FC6B23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195268F-0450-DE1E-27E8-C7BD6706C600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5" name="Grafika 14" descr="Baza danych z wypełnieniem pełnym">
              <a:extLst>
                <a:ext uri="{FF2B5EF4-FFF2-40B4-BE49-F238E27FC236}">
                  <a16:creationId xmlns:a16="http://schemas.microsoft.com/office/drawing/2014/main" id="{D1784D64-DE66-B576-47EF-5B6130188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579A507-3561-8CF3-EA68-F03EEA5B1BA5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E506EF8-EBB0-773C-25D7-C667E2BD7164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społecznościowa z wypełnieniem pełnym">
              <a:extLst>
                <a:ext uri="{FF2B5EF4-FFF2-40B4-BE49-F238E27FC236}">
                  <a16:creationId xmlns:a16="http://schemas.microsoft.com/office/drawing/2014/main" id="{7FB7C079-27BD-9488-01C4-8CE80EFF3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215E2BA-3DC4-BA27-9618-897992948F7C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2A21434-239E-55C5-4174-AAE78BAF2EAC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A9543D45-4768-2F66-4E3F-BCDF0D5D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1ECC7D5-8F26-E451-D73F-BE1B0FFDD66D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928F4DB-34FA-89F3-4531-ABA8A23734BA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4" name="Grafika 23" descr="Igła z wypełnieniem pełnym">
              <a:extLst>
                <a:ext uri="{FF2B5EF4-FFF2-40B4-BE49-F238E27FC236}">
                  <a16:creationId xmlns:a16="http://schemas.microsoft.com/office/drawing/2014/main" id="{44E17052-30AE-0FD9-C135-5C21FC4C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94CE3F9-C892-52CD-1F50-230EC8B022EB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28B4C5E-6810-0371-4904-23585AEA1FAB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Wejście z wypełnieniem pełnym">
              <a:extLst>
                <a:ext uri="{FF2B5EF4-FFF2-40B4-BE49-F238E27FC236}">
                  <a16:creationId xmlns:a16="http://schemas.microsoft.com/office/drawing/2014/main" id="{306C69D0-28A2-00D1-B5AE-94A38B677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C59A2-43C6-F310-C001-CA4148B06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B4BD056E-C679-5178-2F77-A89D148170D0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PI INHIBITOR STRATEGIES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6B8B59B4-9753-0490-0FFB-5373DE186F68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936E0FD7-4A7A-9367-7B37-9CAC85081E35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A88911BE-D900-B2D2-C1C2-463E26946DC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B39B3AB4-DE60-D437-D568-0D0904892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6C9AD136-79B2-EA1E-F5FF-8A5872853E65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3F5D66CC-FF00-C54C-9E7D-1ACD760DA530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65DB8609-D382-D5A6-B1CF-C7C532389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BAB4D62A-9DD9-83AD-0813-C86775894443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3AF19862-30BE-7693-34D5-45293801E770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4BDBF6E3-87C3-3FCE-3F48-BCB9D3C3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267415B7-55FD-7B97-6312-EE17347136DB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BA4A9866-F236-83BF-34B8-CF29157C790C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EE05BB54-0AAF-DDE8-5773-6F63985BB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6C546C09-3C65-D770-E60C-9456097A8122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E72FF2E3-542C-1C28-597D-CA727A25FE44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2023108C-8CBC-5EC5-D22F-5FA193775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8598BD7F-BBCC-803F-55D4-13A52C7720C0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3A1FE4E4-A767-50B7-9653-9EC9AD167F0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6830AF73-D0FC-8E44-C0EB-B897F393C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F1FECB3B-124F-BFC5-4F10-8A828182EF2C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53E3E7AC-449B-B259-C3DA-94CEAA6BA82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DA387DEE-3D37-9470-11F2-B38232C18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24578" name="Picture 2" descr="Modulators of 14-3-3 Protein-Protein Interactions | Journal of ...">
            <a:extLst>
              <a:ext uri="{FF2B5EF4-FFF2-40B4-BE49-F238E27FC236}">
                <a16:creationId xmlns:a16="http://schemas.microsoft.com/office/drawing/2014/main" id="{6D7DEA04-2215-1469-9111-24E53658B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57" y="988672"/>
            <a:ext cx="6163085" cy="399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48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TABILIZING PPIS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97296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Molecular glues &amp; PROTACs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179592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📌 Useful for targeted degradation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A9A9BC6E-4B5B-5731-EEA0-C95DFDA0D586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C89863CE-D3B6-3744-0397-3B5EDC84BFD4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839630C9-97F6-34E0-6785-D4E4618176B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3D2D7212-2387-C599-E24A-DCB342D85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66DCC656-E009-32D7-03ED-6CA5A76DDC35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C49BD40D-EC5E-687B-336C-B37F7FFE21EA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00C022AA-5E5F-A55B-29BC-8D0971159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313D79D2-D972-615D-74E6-3C951166AEF0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A819351B-40C9-C17E-9992-DCB3EBFB9769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1EC166E7-2C13-1475-9C1D-D8FF1E6B8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E10E5DBA-ADED-597C-AA63-2DECDD596C6A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2DB3BB8B-0CC3-63B5-6848-262E7F069B7B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4AEB95D5-AADB-92CD-99B5-F67572614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6EC02F63-B201-9F44-B2AC-C0596F79684E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2A88301C-64A6-F5AA-782A-5AAA4C134450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05072C11-406E-527B-D80E-5B1F6FFF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7BE7C50-0587-2DD3-496D-8D80C36C232C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707425AF-1CB9-994C-8F0D-7DF1B95AA0C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59E676E6-178C-0A96-12C5-40E03DD1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F15390B0-0403-CD8F-A102-E4CC8DCD2673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BD5FD7D2-6C09-34B0-C326-263ABDC292E7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C8414125-C42A-4D25-ADC4-ABADADDCE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pic>
        <p:nvPicPr>
          <p:cNvPr id="25602" name="Picture 2" descr="Beyond Degradation: Cell Based and Biophysical Techniques of PROTAC ...">
            <a:extLst>
              <a:ext uri="{FF2B5EF4-FFF2-40B4-BE49-F238E27FC236}">
                <a16:creationId xmlns:a16="http://schemas.microsoft.com/office/drawing/2014/main" id="{E77FF926-5EBA-A8B9-D73A-B31ECC628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919" y="2661288"/>
            <a:ext cx="5165024" cy="23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OMPUTATIONAL PPI DESIGN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Design interfaces using physics + AI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🖥️ Rosetta &amp; deep-learning pipelines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8BC06243-DCE1-EC48-F005-764A61506E37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D05C52C-3D5A-588D-B5AE-EE822D83A414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66DC9A35-C6BE-3FA5-34E3-A9816D7FE14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689D8FD7-7B36-D56E-D9AA-66394AEB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923C2F0F-B09E-FAF3-1419-7E0AE27C7A9D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6FF5E32A-A82C-5C26-4952-DF40BC159E8D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18F2286A-7115-BF4D-0B57-3CE30001C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30B22847-3003-42A4-0453-CCF2D85EFDF2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5BAC27F2-3627-7AA9-244E-FE47E1B7514D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9849FB6E-EBCC-E985-15A8-C329DDA71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06892344-A2A5-C1F7-6130-606016D5AC54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4325F9E7-5564-E3BE-D03E-718DD6BCB045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6E2B6B80-1D46-28AC-4910-F528D49C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9048F373-B661-ED47-79B2-3FCD108E5CE0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9F463A64-7F70-3745-D622-20A41A2A8241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A4FAF011-82C4-D165-606A-9C81E118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668DF68-FBBE-53AC-D339-1E6EE1715694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40407E6-B29C-BE93-4014-72492E30179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9EE93D03-F728-9B00-2D85-CCC1969CE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38A9671C-52C8-5495-2248-5A787F5D8F57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EFB545E6-A629-4241-EF3B-31416836016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51208155-A6DC-F2DD-BA12-188D52B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FFINITY PREDICTION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ΔG prediction from structure or sequence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Used in mutational scanning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750A007D-812D-5188-FBB5-635C048E15CD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7ABD84F-35E3-D942-2E77-39603BE0C31F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CD6A82AB-108D-AFF6-04A8-4D7BDD40253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36CB1DDE-F7B3-1385-109A-435B79F4D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82DD1A36-55ED-7E6D-676E-93C336D8B30F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16E042E3-D01A-C6BC-13BE-647652F6E42D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1FA7B421-4509-2BBF-927F-1D06EF407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8483081E-E881-724F-813D-E5D1C82EEBDE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768BE99C-A559-9E19-3CFD-6E762C58D755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1F93924F-6A4C-DFAE-BC0C-55F26396E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631E2F3B-4BB8-6C77-6372-1A0C318C0A26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AAB6F50-A6D9-3C62-7FB0-DB26B47F6DED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075D953D-33BD-B4EF-601D-7C3F3FD7D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57C95A70-8047-100F-1D9A-755FF6A22E4A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1AF97FE9-31C6-47A0-F93E-404CB70D3DF1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8A223F6B-980E-2AB7-752C-54A82B27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41AF343-57BC-1120-5503-C633102B146D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CEFFEDD-AD35-A7FF-2CC1-7A258FCC9CD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26979B90-F33D-2460-3334-19A834AC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3CDB1FBA-7DB4-4EA6-7836-0914D3B1DE0F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59F9EEDA-727D-1273-C992-655F1E9058A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DEC056B4-80BE-F7FC-72AF-36F99625B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UTATIONAL EFFECTS ON PPIS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Mutations reshape interfaces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🩺 Crucial for interpreting variants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C69EC45A-DAC7-CDB6-568C-C5F0F65515F4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B1BA6DFA-9B49-0BDA-3D33-738922118808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C245D33C-5B55-A2C4-CAA7-9174957FDE2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6F518764-26FA-4A66-A54C-6E867980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4F557FC9-3627-AD68-5CDF-68322383AABE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8FE6B3DE-7637-E3C6-7F5B-836FA735FB13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7051ADDF-03B2-4ECB-E13A-45F34A2C8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9C6E4AB1-6183-2C6D-3ACF-2D38CB64DA3E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F1CB5D50-4DCE-CA85-BCAC-6E4FEBA29277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5A9F082B-BFD2-E0DC-6844-DCD02A719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FC1E1825-330A-D12D-7738-E2345C990DB5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2053BE5-BA90-2C67-E6BF-66746EF3C421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3E2FD636-7A72-CCD3-A527-3E77990FF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7492927-49B0-B24D-0B2F-4BB210ED1A2C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25940082-3027-81EC-A095-1A57C4D61D2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8F2C2D46-8F22-77BA-63CA-BB5E6AB0C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1F9EB39-F666-6318-B25D-DDA52C1564A9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9389EAB7-3F02-31C6-5E3F-01243ABCE95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60E3F9C0-6B71-02A4-BF63-40E7CFCF3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7C249068-E63F-2779-6E91-6E43781E81E9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2F4D1C60-D43F-33E2-7DCC-FF3FF3813BD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1928B218-136E-3B23-EE5C-6A1EB30AA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EEP MUTATIONAL SCANNING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🧫 High-throughput fitness maps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Inputs for ML affinity prediction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E0BB24D4-67CF-7B64-7B4D-DC1A4411E8FA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338C75A6-4EFF-8ABD-B394-404C814C8EDD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986AABE-9AA7-F8E6-BCF7-4D7FC13FD186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4FF0E497-E8EC-B41E-4017-3D84A51F7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C7980207-7525-7818-4321-BADE2F29EF1A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81FBC3FA-EF7A-3FBC-B72B-C6D561B4A9BB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4E6DD1AA-79A5-628D-3DCE-1B9527AC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8B08985B-9223-AD69-192E-94E92AC06CFA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9DFA34CE-FC41-9480-6107-C1F186D4D3A0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87E9B638-07A3-2FFE-F4E4-75E9D8D31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A54354F4-7F60-1EF5-EC63-B76FF272752B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0477ECC2-55FF-A6DA-B7AB-578EEE91E110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5E1EC314-9514-DCD6-42C8-735F8ADB0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C6E3300C-6FF1-A8A7-9178-145D11B1A0CB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7F95095B-4B9D-6BD7-A3B9-1A919C1A94DA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DB968AF9-6A81-B7C4-08EE-CA994CEFC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5ED6927-6FEA-A03E-CB6C-BEB66B943FAF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25EE66F-1FB4-B4CE-C361-908B7DFA242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690891A4-97FF-D612-31AF-6614275AF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D9E85D36-FD92-B241-E27E-78FCB8250EF5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9D48C83D-FF8C-93B6-7636-43622138DD9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D8242CE8-C520-B566-746F-7CB9EC019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NTERACTOME-BASED DRUG DISCOVERY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Drug repositioning using network proximity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🌐 Targeting pathway clusters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1D08F024-ED3F-D705-719B-DFD52CAA4C26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814C9A7-8DD5-DD0E-1367-3CF220A39BEC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40CD3124-FF6E-D2DB-F453-C0FF17B71CA6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E94F4BC8-8399-F0BA-DE3A-2711E189D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BFADDEDC-7D8E-7966-E477-51BE6EDA1141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C827A62-1F43-6E86-0181-F30D74661492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073BA809-8C62-AFFE-EBA3-C7756263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23F706E8-0CD6-678E-C453-B117822A7A02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C6611D71-1599-941E-C16B-EADF60750F13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43C888B9-F840-7176-25EF-712D1A5D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137F2761-B982-8663-A7E0-E51FE8C09384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C7E7CF78-341E-9A25-9F36-FFF934423711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00A0C2EE-0657-2805-5AC5-A1FC2317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94FEE063-F538-77BC-2F2F-B4D18A73B776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FA12B107-DC4F-6BD9-2E49-7AFB9DC66E3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646326F3-D2FB-E988-A548-AC2053FF5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61DAACD-3300-8AFC-965D-75C22F362FA6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C187560C-4E80-341B-C315-29DEB7A58FA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7E80FBBA-1F4E-7770-35E4-BDB0E69D1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7BE78796-0234-D9CE-33D3-1EFB388B2D6D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0E079EE4-FBC3-B6AF-B85F-D5BE34BF1FC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5CBB36EC-A833-E524-67C2-86582862D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ISEASE MODULES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Disease genes cluster in networks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📌 Useful for biomarker discovery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25842156-48A7-13B8-CD61-7FDD96860188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56BDAE07-8ADD-1CD1-CA06-6BFC7387F0AE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A31BCC47-97A4-0333-CEDE-A2F9B02D20F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28820052-FFBA-4E98-8889-D38745B5B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38893497-C6D6-AE29-D9D1-8FD37D2977E3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BF899A6-C52F-9E35-0DDB-BCBBFE085302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4CC934D7-09D3-1F31-BD87-DC33BCA60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B30E4806-AEA5-8594-F3CF-F82D4DA25072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E4E61B54-3467-1916-B64B-0D95F0B5623A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6987AAB9-ED4A-74C2-0BA6-C732F362A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E239DDEC-A456-B6AA-E928-50B57E40C0F9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831C8099-E937-D03E-E2D9-2AC1CAD1748D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9E333630-2606-4528-8A66-CEF5F2E74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F6F9EBA1-30B2-AC8F-D47C-A91D206C3630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4685A612-CB0D-2A9B-4B27-AF2FFBCD02A8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B882E97C-163B-9BDF-F8F7-E6A6324BC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651A88B-70F8-F22F-6D5C-BDA034043086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A4FD2B5-2B87-378E-0591-8CCF18BB6ED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1003469F-1A64-0A51-5FF8-D74E19B05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533F9442-F4C2-6418-7075-61D6E0B70854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527581AE-0CBF-6BFA-FABE-AE215BEA179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429153F2-DBFB-1510-AFDE-98472AB65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F</a:t>
            </a:r>
            <a:r>
              <a:rPr sz="3200">
                <a:solidFill>
                  <a:srgbClr val="FFFFFF"/>
                </a:solidFill>
              </a:rPr>
              <a:t>UTURE DIRECTIONS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Generative PPI design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🌫️ Integrating single-cell interactomes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F41347CE-AF9B-EDE2-D3E4-B8C47874E002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4D5C7D67-AE72-6AB5-4F7B-6DD27754F86B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BA1A88F-289E-71B1-AD8F-C007A344B94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979068B3-06F0-9199-F0F4-0D766065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B2A67CAB-320E-28DC-E2DA-B1DBF373674E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46D2F6C-A365-B00E-7155-91E828A7A273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A0474BC5-6BC5-2B73-8696-0A3D1CAA8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200129CD-9C2D-BD4E-E7BD-308EEA977E5B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FC34DC78-E209-5BD3-9DF6-4977B652D29B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FE535B2B-6219-6021-BE3B-BF50A7E81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C19A6932-653B-4566-1618-016BD6C0EED1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D9BA7CE9-3705-5844-A9F0-28F620C9EAE6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978BBF39-14F1-5F83-DB83-A1F2BF6A4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9A08EA51-94FC-323A-C7B4-02E0ADC789D9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9FA8E1C4-3A4A-381B-F4EA-E9F754E19907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5160AFB3-6EF2-E3CA-132E-8D8969628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21E81CE-13AB-B775-56AC-BD8681DB95E9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7781DB23-EC7E-2AC7-A8D0-6FA88B25779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92953BBC-6238-5046-2BFE-5F70AB34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02C90847-0C20-EFB4-32D3-D890915A8F0A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906ADC6B-0058-A9E4-711D-DDD4CED7A27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5A83765D-6D4B-C03D-F2A8-A95A0CE54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6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UMMARY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📌 PPIs = foundation of cellular information flow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Networks + AI reveal hidden organization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4D06D536-EEBC-B58E-BB00-9116F5A5E41D}"/>
              </a:ext>
            </a:extLst>
          </p:cNvPr>
          <p:cNvSpPr/>
          <p:nvPr/>
        </p:nvSpPr>
        <p:spPr>
          <a:xfrm>
            <a:off x="0" y="-159621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700EB009-91E0-B631-5F03-64CF1642DA53}"/>
              </a:ext>
            </a:extLst>
          </p:cNvPr>
          <p:cNvGrpSpPr/>
          <p:nvPr/>
        </p:nvGrpSpPr>
        <p:grpSpPr>
          <a:xfrm>
            <a:off x="118543" y="117564"/>
            <a:ext cx="623970" cy="612000"/>
            <a:chOff x="118543" y="117564"/>
            <a:chExt cx="623970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7C7665CE-59A7-0BE7-E4E7-40AC55B0D95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ejście z wypełnieniem pełnym">
              <a:extLst>
                <a:ext uri="{FF2B5EF4-FFF2-40B4-BE49-F238E27FC236}">
                  <a16:creationId xmlns:a16="http://schemas.microsoft.com/office/drawing/2014/main" id="{405F68E5-FFCF-8334-4A20-0CA86F6E4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C3122A36-F34C-6C20-77D8-E637310FB2C5}"/>
              </a:ext>
            </a:extLst>
          </p:cNvPr>
          <p:cNvGrpSpPr/>
          <p:nvPr/>
        </p:nvGrpSpPr>
        <p:grpSpPr>
          <a:xfrm>
            <a:off x="111699" y="829239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8CF00F54-AF62-DE90-5A76-6F9A354C5E12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FE9C287B-AD53-7ED2-D622-A578E92F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F8C24A50-564D-EA26-E6E4-7237035B3774}"/>
              </a:ext>
            </a:extLst>
          </p:cNvPr>
          <p:cNvGrpSpPr/>
          <p:nvPr/>
        </p:nvGrpSpPr>
        <p:grpSpPr>
          <a:xfrm>
            <a:off x="104855" y="1549688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98DDDDA4-F0DA-8A79-8F51-52ABB472730F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72411D94-9A68-89DB-DB4E-015D56966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BA4DD364-90CF-2D39-D012-98702432B2C4}"/>
              </a:ext>
            </a:extLst>
          </p:cNvPr>
          <p:cNvGrpSpPr/>
          <p:nvPr/>
        </p:nvGrpSpPr>
        <p:grpSpPr>
          <a:xfrm>
            <a:off x="91167" y="2981812"/>
            <a:ext cx="612000" cy="612000"/>
            <a:chOff x="91167" y="2981812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CE633F56-0E71-8063-18C0-E8C2586CD94A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Procesor z wypełnieniem pełnym">
              <a:extLst>
                <a:ext uri="{FF2B5EF4-FFF2-40B4-BE49-F238E27FC236}">
                  <a16:creationId xmlns:a16="http://schemas.microsoft.com/office/drawing/2014/main" id="{CE40DBCB-598D-1081-2E1A-92452BCF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61693BC9-A4F1-7E57-EA09-78E0691C251E}"/>
              </a:ext>
            </a:extLst>
          </p:cNvPr>
          <p:cNvGrpSpPr/>
          <p:nvPr/>
        </p:nvGrpSpPr>
        <p:grpSpPr>
          <a:xfrm>
            <a:off x="84323" y="3693487"/>
            <a:ext cx="612000" cy="616387"/>
            <a:chOff x="84323" y="3693487"/>
            <a:chExt cx="612000" cy="616387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3F886CB7-214E-0D67-A41E-4220CEB3FA07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Igła z wypełnieniem pełnym">
              <a:extLst>
                <a:ext uri="{FF2B5EF4-FFF2-40B4-BE49-F238E27FC236}">
                  <a16:creationId xmlns:a16="http://schemas.microsoft.com/office/drawing/2014/main" id="{83A4C82D-321F-BF60-7E2E-E6C1474EF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8294674-4551-F711-3036-CB9226311926}"/>
              </a:ext>
            </a:extLst>
          </p:cNvPr>
          <p:cNvGrpSpPr/>
          <p:nvPr/>
        </p:nvGrpSpPr>
        <p:grpSpPr>
          <a:xfrm>
            <a:off x="596538" y="4409549"/>
            <a:ext cx="622919" cy="612000"/>
            <a:chOff x="91167" y="4413936"/>
            <a:chExt cx="622919" cy="612000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28FD525-5992-67E1-B341-5E6791453D7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C71C4865-EEF0-93EB-09F1-9A383D188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57435F45-7F8B-54BC-DD01-29C026446DEA}"/>
              </a:ext>
            </a:extLst>
          </p:cNvPr>
          <p:cNvGrpSpPr/>
          <p:nvPr/>
        </p:nvGrpSpPr>
        <p:grpSpPr>
          <a:xfrm>
            <a:off x="135401" y="2252973"/>
            <a:ext cx="612000" cy="612000"/>
            <a:chOff x="543086" y="2265750"/>
            <a:chExt cx="61200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64586813-00B6-1190-AE99-6552377175B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Sieć społecznościowa z wypełnieniem pełnym">
              <a:extLst>
                <a:ext uri="{FF2B5EF4-FFF2-40B4-BE49-F238E27FC236}">
                  <a16:creationId xmlns:a16="http://schemas.microsoft.com/office/drawing/2014/main" id="{C995D2B0-5CF3-38F8-5D0D-900F0D10C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HYSICAL VS FUNCTIONAL INTERACTIONS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Physical = direct binding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Functional = correlated activity without binding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BE54F4CA-CE42-7789-7386-CF44BD41015A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6CF66C1C-A4E3-5E77-A850-6862654BBEB9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F00803F7-6E4F-F634-1F65-A1C841CDA2B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yjście z wypełnieniem pełnym">
              <a:extLst>
                <a:ext uri="{FF2B5EF4-FFF2-40B4-BE49-F238E27FC236}">
                  <a16:creationId xmlns:a16="http://schemas.microsoft.com/office/drawing/2014/main" id="{9EF6A513-F912-9657-CE3F-4BDDB571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29369871-611B-AD18-8902-AD8A78C8CE84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021BB3DD-103A-47D1-F93C-FBCD6072A9F4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4293C334-75C1-990D-0827-1EAB8CF7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CB934B97-0D11-892D-A660-FA75C28F513D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4914D9AB-1FB2-3C97-D0BC-1EAB69BFC1A2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F31F11CF-45C4-CD43-5496-039C2A7F4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9DBC4B47-A699-72A2-29DB-01615C2657DD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930233BF-8904-2062-EEA7-1FF9ED6999C4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018BD555-6B67-1C50-51A6-4614BCFC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0403137-B908-56FD-423A-F18D175F6560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6AB3C091-5339-F3D9-0877-69A0F8BB077F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4E4EA108-F065-25B7-0182-82F24FB90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33D3715-6BD5-DBE2-3E03-BAFB45BC7B82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93B7378-4814-CB0B-B7E0-D8B6485BC963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5D8C8485-AD0F-5117-1332-5C01FD874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45D5239D-189A-A74D-33A1-FADE70E90204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076C0A67-8789-A08A-E45C-6F424ED4D6C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Wejście z wypełnieniem pełnym">
              <a:extLst>
                <a:ext uri="{FF2B5EF4-FFF2-40B4-BE49-F238E27FC236}">
                  <a16:creationId xmlns:a16="http://schemas.microsoft.com/office/drawing/2014/main" id="{8492C881-4CA4-A35C-C77F-D28DFC09D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OMAINS &amp; MOTIFS IN PPIS</a:t>
            </a:r>
          </a:p>
        </p:txBody>
      </p:sp>
      <p:sp>
        <p:nvSpPr>
          <p:cNvPr id="3" name="PointBox_0"/>
          <p:cNvSpPr/>
          <p:nvPr/>
        </p:nvSpPr>
        <p:spPr>
          <a:xfrm>
            <a:off x="6788748" y="1316450"/>
            <a:ext cx="2304943" cy="250722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Binding determined by structural domains</a:t>
            </a:r>
          </a:p>
        </p:txBody>
      </p:sp>
      <p:sp>
        <p:nvSpPr>
          <p:cNvPr id="4" name="PointBox_1"/>
          <p:cNvSpPr/>
          <p:nvPr/>
        </p:nvSpPr>
        <p:spPr>
          <a:xfrm>
            <a:off x="1260800" y="400654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📏 Short linear motifs mediate many regulatory contacts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D1F58648-840D-6ABE-2F69-5FCE6B2DD02B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58E4CAB3-84E8-B90F-C197-A616F732892E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68BB0FB7-AB5B-7875-1606-58E05904503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yjście z wypełnieniem pełnym">
              <a:extLst>
                <a:ext uri="{FF2B5EF4-FFF2-40B4-BE49-F238E27FC236}">
                  <a16:creationId xmlns:a16="http://schemas.microsoft.com/office/drawing/2014/main" id="{7720411C-1716-9D01-2DDB-47B00EA1A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1C997A48-9E8B-FAFA-A93C-480A4F979320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9F36D5F-929F-9EE3-883D-C1A4D1CCC0A4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3EF340EE-E84C-829B-42C5-5E6F74CD8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FD80BB8E-205E-56B7-CBB5-A6CB2B55004E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6A742B0E-8273-9B1C-B903-AB2A870380FD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98081082-DE93-F848-E897-3FDCB7486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2EC2731B-47E5-1609-8D16-651A94B5B5F8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C6028AA2-FE18-D171-14CC-9C576B3602A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91337689-44B0-1813-8CFF-9482C6709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7198C19C-4105-311E-DF89-F848A03F6130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CF1EF0B6-A306-56AA-E57A-BB08CD10B502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80A0D531-D6E8-583A-BF25-9E7DD2D5C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6D5E6B0-9B39-9F73-50C4-45E101439AD1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CE8011F2-9A58-EF67-6E0C-FD0BAEE79D89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74B9A724-EEEF-FC38-AD50-963F5FE5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8DC312F3-95AD-7A4F-02CA-F0E33CE705C8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BA18CB0E-4344-8F02-CDC3-8A6FD63FCFF9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Wejście z wypełnieniem pełnym">
              <a:extLst>
                <a:ext uri="{FF2B5EF4-FFF2-40B4-BE49-F238E27FC236}">
                  <a16:creationId xmlns:a16="http://schemas.microsoft.com/office/drawing/2014/main" id="{C1331D48-01AD-ED0E-27EB-507F3011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050" name="Picture 2" descr="Exploring Protein-Protein Interactions: A Comprehensive Guide to ...">
            <a:extLst>
              <a:ext uri="{FF2B5EF4-FFF2-40B4-BE49-F238E27FC236}">
                <a16:creationId xmlns:a16="http://schemas.microsoft.com/office/drawing/2014/main" id="{46EF3AA3-70E8-35C3-B38E-33A09AF9B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800" y="1029011"/>
            <a:ext cx="5428219" cy="28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E</a:t>
            </a:r>
            <a:r>
              <a:rPr sz="3200">
                <a:solidFill>
                  <a:srgbClr val="000000"/>
                </a:solidFill>
              </a:rPr>
              <a:t>NERGETICS OF PROTEIN BINDING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59630" y="392565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🔥 Affinity depends on ΔG and interface geometry</a:t>
            </a:r>
          </a:p>
        </p:txBody>
      </p:sp>
      <p:sp>
        <p:nvSpPr>
          <p:cNvPr id="4" name="PointBox_1"/>
          <p:cNvSpPr/>
          <p:nvPr/>
        </p:nvSpPr>
        <p:spPr>
          <a:xfrm>
            <a:off x="5682946" y="1396246"/>
            <a:ext cx="3003854" cy="196153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💧 </a:t>
            </a:r>
            <a:r>
              <a:rPr dirty="0" err="1"/>
              <a:t>Desolvation</a:t>
            </a:r>
            <a:r>
              <a:rPr dirty="0"/>
              <a:t> and entropy play critical roles</a:t>
            </a:r>
          </a:p>
        </p:txBody>
      </p:sp>
      <p:sp>
        <p:nvSpPr>
          <p:cNvPr id="5" name="Dowolny kształt 4">
            <a:extLst>
              <a:ext uri="{FF2B5EF4-FFF2-40B4-BE49-F238E27FC236}">
                <a16:creationId xmlns:a16="http://schemas.microsoft.com/office/drawing/2014/main" id="{7C88AB55-05B2-B545-A126-1DC4B1D5894D}"/>
              </a:ext>
            </a:extLst>
          </p:cNvPr>
          <p:cNvSpPr/>
          <p:nvPr/>
        </p:nvSpPr>
        <p:spPr>
          <a:xfrm>
            <a:off x="0" y="-53476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" name="Grupa 5">
            <a:extLst>
              <a:ext uri="{FF2B5EF4-FFF2-40B4-BE49-F238E27FC236}">
                <a16:creationId xmlns:a16="http://schemas.microsoft.com/office/drawing/2014/main" id="{8CCCCBA3-4868-B108-5E7D-62C30B564EC9}"/>
              </a:ext>
            </a:extLst>
          </p:cNvPr>
          <p:cNvGrpSpPr/>
          <p:nvPr/>
        </p:nvGrpSpPr>
        <p:grpSpPr>
          <a:xfrm>
            <a:off x="91167" y="4924744"/>
            <a:ext cx="622919" cy="612000"/>
            <a:chOff x="91167" y="4413936"/>
            <a:chExt cx="622919" cy="612000"/>
          </a:xfrm>
        </p:grpSpPr>
        <p:sp>
          <p:nvSpPr>
            <p:cNvPr id="7" name="Owal 6">
              <a:extLst>
                <a:ext uri="{FF2B5EF4-FFF2-40B4-BE49-F238E27FC236}">
                  <a16:creationId xmlns:a16="http://schemas.microsoft.com/office/drawing/2014/main" id="{1D2A3D87-01E5-7222-A1DD-1287A244BFE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Wyjście z wypełnieniem pełnym">
              <a:extLst>
                <a:ext uri="{FF2B5EF4-FFF2-40B4-BE49-F238E27FC236}">
                  <a16:creationId xmlns:a16="http://schemas.microsoft.com/office/drawing/2014/main" id="{17EDC80C-278B-2EB3-6992-AE04DA0A2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AC7DB2B9-3F23-F9D1-80AA-A231A051A9C0}"/>
              </a:ext>
            </a:extLst>
          </p:cNvPr>
          <p:cNvGrpSpPr/>
          <p:nvPr/>
        </p:nvGrpSpPr>
        <p:grpSpPr>
          <a:xfrm>
            <a:off x="111699" y="1340047"/>
            <a:ext cx="612000" cy="616387"/>
            <a:chOff x="111699" y="829239"/>
            <a:chExt cx="612000" cy="616387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BCFA4C1-4D39-8D48-B880-A9B6F09263AF}"/>
                </a:ext>
              </a:extLst>
            </p:cNvPr>
            <p:cNvSpPr/>
            <p:nvPr/>
          </p:nvSpPr>
          <p:spPr>
            <a:xfrm>
              <a:off x="111699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lba z wypełnieniem pełnym">
              <a:extLst>
                <a:ext uri="{FF2B5EF4-FFF2-40B4-BE49-F238E27FC236}">
                  <a16:creationId xmlns:a16="http://schemas.microsoft.com/office/drawing/2014/main" id="{DF08B932-F13C-6508-A48F-228FE480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0855" y="829239"/>
              <a:ext cx="540000" cy="540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A4792094-675F-28A3-5B1A-D75B3BEE5DD1}"/>
              </a:ext>
            </a:extLst>
          </p:cNvPr>
          <p:cNvGrpSpPr/>
          <p:nvPr/>
        </p:nvGrpSpPr>
        <p:grpSpPr>
          <a:xfrm>
            <a:off x="104855" y="2060496"/>
            <a:ext cx="612000" cy="612000"/>
            <a:chOff x="104855" y="1549688"/>
            <a:chExt cx="612000" cy="612000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BC0E1E14-FACA-B7FC-DFE3-BC9CD842069E}"/>
                </a:ext>
              </a:extLst>
            </p:cNvPr>
            <p:cNvSpPr/>
            <p:nvPr/>
          </p:nvSpPr>
          <p:spPr>
            <a:xfrm>
              <a:off x="104855" y="154968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Baza danych z wypełnieniem pełnym">
              <a:extLst>
                <a:ext uri="{FF2B5EF4-FFF2-40B4-BE49-F238E27FC236}">
                  <a16:creationId xmlns:a16="http://schemas.microsoft.com/office/drawing/2014/main" id="{7B72B47D-6C5C-E4E0-DDBE-52497033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0038" y="1581301"/>
              <a:ext cx="540000" cy="540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FAE2599B-F511-8C43-706D-A9039068F6AD}"/>
              </a:ext>
            </a:extLst>
          </p:cNvPr>
          <p:cNvGrpSpPr/>
          <p:nvPr/>
        </p:nvGrpSpPr>
        <p:grpSpPr>
          <a:xfrm>
            <a:off x="112281" y="2794558"/>
            <a:ext cx="612000" cy="612000"/>
            <a:chOff x="543086" y="2265750"/>
            <a:chExt cx="612000" cy="612000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15DCE2EE-BABD-B593-C65A-2F2A5DC6CE9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Sieć społecznościowa z wypełnieniem pełnym">
              <a:extLst>
                <a:ext uri="{FF2B5EF4-FFF2-40B4-BE49-F238E27FC236}">
                  <a16:creationId xmlns:a16="http://schemas.microsoft.com/office/drawing/2014/main" id="{07A693F2-0AFE-4E3E-1509-44E0ED6D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F886367E-7C47-FF3A-FFE0-B8B41FB39DC4}"/>
              </a:ext>
            </a:extLst>
          </p:cNvPr>
          <p:cNvGrpSpPr/>
          <p:nvPr/>
        </p:nvGrpSpPr>
        <p:grpSpPr>
          <a:xfrm>
            <a:off x="91167" y="3492620"/>
            <a:ext cx="612000" cy="612000"/>
            <a:chOff x="91167" y="2981812"/>
            <a:chExt cx="612000" cy="612000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D3A7EFCD-A5E1-359E-5CA8-871860A5A188}"/>
                </a:ext>
              </a:extLst>
            </p:cNvPr>
            <p:cNvSpPr/>
            <p:nvPr/>
          </p:nvSpPr>
          <p:spPr>
            <a:xfrm>
              <a:off x="91167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Procesor z wypełnieniem pełnym">
              <a:extLst>
                <a:ext uri="{FF2B5EF4-FFF2-40B4-BE49-F238E27FC236}">
                  <a16:creationId xmlns:a16="http://schemas.microsoft.com/office/drawing/2014/main" id="{9A411E2A-679E-7669-029B-5A4738BC9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7167" y="3017812"/>
              <a:ext cx="540000" cy="540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8A199A34-3ABA-F02A-B662-8D98DC23CF9C}"/>
              </a:ext>
            </a:extLst>
          </p:cNvPr>
          <p:cNvGrpSpPr/>
          <p:nvPr/>
        </p:nvGrpSpPr>
        <p:grpSpPr>
          <a:xfrm>
            <a:off x="84323" y="4204295"/>
            <a:ext cx="612000" cy="616387"/>
            <a:chOff x="84323" y="3693487"/>
            <a:chExt cx="612000" cy="616387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F1CDF3C-54D2-E402-8A9C-6D05FA5E1CCD}"/>
                </a:ext>
              </a:extLst>
            </p:cNvPr>
            <p:cNvSpPr/>
            <p:nvPr/>
          </p:nvSpPr>
          <p:spPr>
            <a:xfrm>
              <a:off x="84323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Igła z wypełnieniem pełnym">
              <a:extLst>
                <a:ext uri="{FF2B5EF4-FFF2-40B4-BE49-F238E27FC236}">
                  <a16:creationId xmlns:a16="http://schemas.microsoft.com/office/drawing/2014/main" id="{F99EF941-DE70-71E8-4439-FA291566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0855" y="3693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F5B0DD79-987A-6422-7BAE-FF36038296B6}"/>
              </a:ext>
            </a:extLst>
          </p:cNvPr>
          <p:cNvGrpSpPr/>
          <p:nvPr/>
        </p:nvGrpSpPr>
        <p:grpSpPr>
          <a:xfrm>
            <a:off x="537101" y="632759"/>
            <a:ext cx="623970" cy="612000"/>
            <a:chOff x="118543" y="117564"/>
            <a:chExt cx="623970" cy="612000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29367598-A07C-45B1-8ED7-AAEAB88C309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6" name="Grafika 25" descr="Wejście z wypełnieniem pełnym">
              <a:extLst>
                <a:ext uri="{FF2B5EF4-FFF2-40B4-BE49-F238E27FC236}">
                  <a16:creationId xmlns:a16="http://schemas.microsoft.com/office/drawing/2014/main" id="{319F6D2F-F20A-76EF-870A-7C618CFD2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3074" name="Picture 2" descr="Energy diagram of a protein-protein interaction. Collisions between the ...">
            <a:extLst>
              <a:ext uri="{FF2B5EF4-FFF2-40B4-BE49-F238E27FC236}">
                <a16:creationId xmlns:a16="http://schemas.microsoft.com/office/drawing/2014/main" id="{4349C73D-4D0F-D840-5695-C094A0550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30" y="861882"/>
            <a:ext cx="4124757" cy="300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995</Words>
  <Application>Microsoft Macintosh PowerPoint</Application>
  <PresentationFormat>Pokaz na ekranie (16:9)</PresentationFormat>
  <Paragraphs>203</Paragraphs>
  <Slides>69</Slides>
  <Notes>1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69</vt:i4>
      </vt:variant>
    </vt:vector>
  </HeadingPairs>
  <TitlesOfParts>
    <vt:vector size="73" baseType="lpstr">
      <vt:lpstr>Aptos</vt:lpstr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5</cp:revision>
  <dcterms:created xsi:type="dcterms:W3CDTF">2013-01-27T09:14:16Z</dcterms:created>
  <dcterms:modified xsi:type="dcterms:W3CDTF">2025-11-27T04:36:38Z</dcterms:modified>
  <cp:category/>
</cp:coreProperties>
</file>